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3"/>
  </p:notesMasterIdLst>
  <p:sldIdLst>
    <p:sldId id="256" r:id="rId2"/>
    <p:sldId id="259" r:id="rId3"/>
    <p:sldId id="269" r:id="rId4"/>
    <p:sldId id="271" r:id="rId5"/>
    <p:sldId id="272" r:id="rId6"/>
    <p:sldId id="260" r:id="rId7"/>
    <p:sldId id="273" r:id="rId8"/>
    <p:sldId id="257" r:id="rId9"/>
    <p:sldId id="268" r:id="rId10"/>
    <p:sldId id="266"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4660"/>
  </p:normalViewPr>
  <p:slideViewPr>
    <p:cSldViewPr snapToGrid="0">
      <p:cViewPr varScale="1">
        <p:scale>
          <a:sx n="76" d="100"/>
          <a:sy n="76" d="100"/>
        </p:scale>
        <p:origin x="132" y="6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785710-ED6C-4445-A807-75E4828010E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F696A8B-D0FD-4FA2-8223-5E19D7302FB0}">
      <dgm:prSet/>
      <dgm:spPr/>
      <dgm:t>
        <a:bodyPr/>
        <a:lstStyle/>
        <a:p>
          <a:r>
            <a:rPr lang="en-GB" dirty="0">
              <a:latin typeface="Arial" panose="020B0604020202020204" pitchFamily="34" charset="0"/>
              <a:cs typeface="Arial" panose="020B0604020202020204" pitchFamily="34" charset="0"/>
            </a:rPr>
            <a:t>When we breathe, we inhale air and oxygen in the environment. This air is warmed and humidified through the nose and mouth, before travelling down the trachea, in to the bronchi, through the bronchioles to the alveoli</a:t>
          </a:r>
          <a:endParaRPr lang="en-US" dirty="0">
            <a:latin typeface="Arial" panose="020B0604020202020204" pitchFamily="34" charset="0"/>
            <a:cs typeface="Arial" panose="020B0604020202020204" pitchFamily="34" charset="0"/>
          </a:endParaRPr>
        </a:p>
      </dgm:t>
    </dgm:pt>
    <dgm:pt modelId="{187299E2-5519-4F4A-BAD2-1C7219657A70}" type="parTrans" cxnId="{73C6E622-D9B4-4601-AC3F-F66312C24D19}">
      <dgm:prSet/>
      <dgm:spPr/>
      <dgm:t>
        <a:bodyPr/>
        <a:lstStyle/>
        <a:p>
          <a:endParaRPr lang="en-US"/>
        </a:p>
      </dgm:t>
    </dgm:pt>
    <dgm:pt modelId="{35693DBA-5726-4A50-BF03-AB65CF646498}" type="sibTrans" cxnId="{73C6E622-D9B4-4601-AC3F-F66312C24D19}">
      <dgm:prSet/>
      <dgm:spPr/>
      <dgm:t>
        <a:bodyPr/>
        <a:lstStyle/>
        <a:p>
          <a:endParaRPr lang="en-US"/>
        </a:p>
      </dgm:t>
    </dgm:pt>
    <dgm:pt modelId="{7DC3744D-7B99-4185-9C33-CD13325D0CA3}">
      <dgm:prSet/>
      <dgm:spPr/>
      <dgm:t>
        <a:bodyPr/>
        <a:lstStyle/>
        <a:p>
          <a:r>
            <a:rPr lang="en-GB" dirty="0">
              <a:latin typeface="Arial" panose="020B0604020202020204" pitchFamily="34" charset="0"/>
              <a:cs typeface="Arial" panose="020B0604020202020204" pitchFamily="34" charset="0"/>
            </a:rPr>
            <a:t>In the alveoli, oxygen is passed through to the blood, and carbon dioxide (waste product) is breathed out</a:t>
          </a:r>
          <a:endParaRPr lang="en-US" dirty="0">
            <a:latin typeface="Arial" panose="020B0604020202020204" pitchFamily="34" charset="0"/>
            <a:cs typeface="Arial" panose="020B0604020202020204" pitchFamily="34" charset="0"/>
          </a:endParaRPr>
        </a:p>
      </dgm:t>
    </dgm:pt>
    <dgm:pt modelId="{F0BAB72D-BCB9-4BED-9004-C20949020279}" type="parTrans" cxnId="{33B1857D-4439-46C4-8644-B6CC49A83755}">
      <dgm:prSet/>
      <dgm:spPr/>
      <dgm:t>
        <a:bodyPr/>
        <a:lstStyle/>
        <a:p>
          <a:endParaRPr lang="en-US"/>
        </a:p>
      </dgm:t>
    </dgm:pt>
    <dgm:pt modelId="{018A8846-88D7-4ED5-BB6A-C8EB4EB2FE83}" type="sibTrans" cxnId="{33B1857D-4439-46C4-8644-B6CC49A83755}">
      <dgm:prSet/>
      <dgm:spPr/>
      <dgm:t>
        <a:bodyPr/>
        <a:lstStyle/>
        <a:p>
          <a:endParaRPr lang="en-US"/>
        </a:p>
      </dgm:t>
    </dgm:pt>
    <dgm:pt modelId="{654C78C5-EA7A-40A3-AAB3-7DA521DA3A49}" type="pres">
      <dgm:prSet presAssocID="{87785710-ED6C-4445-A807-75E4828010E4}" presName="root" presStyleCnt="0">
        <dgm:presLayoutVars>
          <dgm:dir/>
          <dgm:resizeHandles val="exact"/>
        </dgm:presLayoutVars>
      </dgm:prSet>
      <dgm:spPr/>
    </dgm:pt>
    <dgm:pt modelId="{E2A7BFDD-EAA1-4AD4-9504-8B5103B117DA}" type="pres">
      <dgm:prSet presAssocID="{1F696A8B-D0FD-4FA2-8223-5E19D7302FB0}" presName="compNode" presStyleCnt="0"/>
      <dgm:spPr/>
    </dgm:pt>
    <dgm:pt modelId="{865CFDDB-410A-4321-971A-D9D0F2826700}" type="pres">
      <dgm:prSet presAssocID="{1F696A8B-D0FD-4FA2-8223-5E19D7302FB0}" presName="bgRect" presStyleLbl="bgShp" presStyleIdx="0" presStyleCnt="2"/>
      <dgm:spPr/>
    </dgm:pt>
    <dgm:pt modelId="{7E7A1BB5-D8C6-436F-BDCC-B8A626869965}" type="pres">
      <dgm:prSet presAssocID="{1F696A8B-D0FD-4FA2-8223-5E19D7302FB0}"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ungs"/>
        </a:ext>
      </dgm:extLst>
    </dgm:pt>
    <dgm:pt modelId="{C4A44DCD-12FE-4A39-9334-15DD5EDD79F5}" type="pres">
      <dgm:prSet presAssocID="{1F696A8B-D0FD-4FA2-8223-5E19D7302FB0}" presName="spaceRect" presStyleCnt="0"/>
      <dgm:spPr/>
    </dgm:pt>
    <dgm:pt modelId="{D0104111-36B5-4B83-A211-98A71F210C68}" type="pres">
      <dgm:prSet presAssocID="{1F696A8B-D0FD-4FA2-8223-5E19D7302FB0}" presName="parTx" presStyleLbl="revTx" presStyleIdx="0" presStyleCnt="2">
        <dgm:presLayoutVars>
          <dgm:chMax val="0"/>
          <dgm:chPref val="0"/>
        </dgm:presLayoutVars>
      </dgm:prSet>
      <dgm:spPr/>
    </dgm:pt>
    <dgm:pt modelId="{2D307F7D-1076-4CF9-A741-6795D3B3EF10}" type="pres">
      <dgm:prSet presAssocID="{35693DBA-5726-4A50-BF03-AB65CF646498}" presName="sibTrans" presStyleCnt="0"/>
      <dgm:spPr/>
    </dgm:pt>
    <dgm:pt modelId="{5EDC3A0B-CFFF-49C2-8F94-CFBBA8EC7FBF}" type="pres">
      <dgm:prSet presAssocID="{7DC3744D-7B99-4185-9C33-CD13325D0CA3}" presName="compNode" presStyleCnt="0"/>
      <dgm:spPr/>
    </dgm:pt>
    <dgm:pt modelId="{B23CE747-4ED2-454E-9610-A6C7FF29381B}" type="pres">
      <dgm:prSet presAssocID="{7DC3744D-7B99-4185-9C33-CD13325D0CA3}" presName="bgRect" presStyleLbl="bgShp" presStyleIdx="1" presStyleCnt="2"/>
      <dgm:spPr/>
    </dgm:pt>
    <dgm:pt modelId="{740B9694-B0C5-484A-8CD5-AC6802087EF7}" type="pres">
      <dgm:prSet presAssocID="{7DC3744D-7B99-4185-9C33-CD13325D0CA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mach"/>
        </a:ext>
      </dgm:extLst>
    </dgm:pt>
    <dgm:pt modelId="{C7F7F22D-EBCF-493F-8381-53AE0DC589A8}" type="pres">
      <dgm:prSet presAssocID="{7DC3744D-7B99-4185-9C33-CD13325D0CA3}" presName="spaceRect" presStyleCnt="0"/>
      <dgm:spPr/>
    </dgm:pt>
    <dgm:pt modelId="{1E8F226D-3BE3-49BE-B0ED-051BE7852779}" type="pres">
      <dgm:prSet presAssocID="{7DC3744D-7B99-4185-9C33-CD13325D0CA3}" presName="parTx" presStyleLbl="revTx" presStyleIdx="1" presStyleCnt="2">
        <dgm:presLayoutVars>
          <dgm:chMax val="0"/>
          <dgm:chPref val="0"/>
        </dgm:presLayoutVars>
      </dgm:prSet>
      <dgm:spPr/>
    </dgm:pt>
  </dgm:ptLst>
  <dgm:cxnLst>
    <dgm:cxn modelId="{A506F109-932D-4F8F-AFDF-DDCD6823D486}" type="presOf" srcId="{87785710-ED6C-4445-A807-75E4828010E4}" destId="{654C78C5-EA7A-40A3-AAB3-7DA521DA3A49}" srcOrd="0" destOrd="0" presId="urn:microsoft.com/office/officeart/2018/2/layout/IconVerticalSolidList"/>
    <dgm:cxn modelId="{73C6E622-D9B4-4601-AC3F-F66312C24D19}" srcId="{87785710-ED6C-4445-A807-75E4828010E4}" destId="{1F696A8B-D0FD-4FA2-8223-5E19D7302FB0}" srcOrd="0" destOrd="0" parTransId="{187299E2-5519-4F4A-BAD2-1C7219657A70}" sibTransId="{35693DBA-5726-4A50-BF03-AB65CF646498}"/>
    <dgm:cxn modelId="{33B1857D-4439-46C4-8644-B6CC49A83755}" srcId="{87785710-ED6C-4445-A807-75E4828010E4}" destId="{7DC3744D-7B99-4185-9C33-CD13325D0CA3}" srcOrd="1" destOrd="0" parTransId="{F0BAB72D-BCB9-4BED-9004-C20949020279}" sibTransId="{018A8846-88D7-4ED5-BB6A-C8EB4EB2FE83}"/>
    <dgm:cxn modelId="{A412A8C3-3080-4CC3-8719-089A0DCCB732}" type="presOf" srcId="{1F696A8B-D0FD-4FA2-8223-5E19D7302FB0}" destId="{D0104111-36B5-4B83-A211-98A71F210C68}" srcOrd="0" destOrd="0" presId="urn:microsoft.com/office/officeart/2018/2/layout/IconVerticalSolidList"/>
    <dgm:cxn modelId="{8952A9F4-BDFB-4E90-8643-905678156C72}" type="presOf" srcId="{7DC3744D-7B99-4185-9C33-CD13325D0CA3}" destId="{1E8F226D-3BE3-49BE-B0ED-051BE7852779}" srcOrd="0" destOrd="0" presId="urn:microsoft.com/office/officeart/2018/2/layout/IconVerticalSolidList"/>
    <dgm:cxn modelId="{8A34DB15-1F71-4E0F-9F4F-BBC4B9A6750A}" type="presParOf" srcId="{654C78C5-EA7A-40A3-AAB3-7DA521DA3A49}" destId="{E2A7BFDD-EAA1-4AD4-9504-8B5103B117DA}" srcOrd="0" destOrd="0" presId="urn:microsoft.com/office/officeart/2018/2/layout/IconVerticalSolidList"/>
    <dgm:cxn modelId="{CCE14A2D-6507-4FD9-8935-00EF186924C9}" type="presParOf" srcId="{E2A7BFDD-EAA1-4AD4-9504-8B5103B117DA}" destId="{865CFDDB-410A-4321-971A-D9D0F2826700}" srcOrd="0" destOrd="0" presId="urn:microsoft.com/office/officeart/2018/2/layout/IconVerticalSolidList"/>
    <dgm:cxn modelId="{EE665EFC-6B3E-4303-93BF-A72CAA4BC0A8}" type="presParOf" srcId="{E2A7BFDD-EAA1-4AD4-9504-8B5103B117DA}" destId="{7E7A1BB5-D8C6-436F-BDCC-B8A626869965}" srcOrd="1" destOrd="0" presId="urn:microsoft.com/office/officeart/2018/2/layout/IconVerticalSolidList"/>
    <dgm:cxn modelId="{E55823DF-5F5C-4D1A-94DC-4AFCFAFC2CA0}" type="presParOf" srcId="{E2A7BFDD-EAA1-4AD4-9504-8B5103B117DA}" destId="{C4A44DCD-12FE-4A39-9334-15DD5EDD79F5}" srcOrd="2" destOrd="0" presId="urn:microsoft.com/office/officeart/2018/2/layout/IconVerticalSolidList"/>
    <dgm:cxn modelId="{7FDA611A-3D72-42A9-84B9-700BEEE86665}" type="presParOf" srcId="{E2A7BFDD-EAA1-4AD4-9504-8B5103B117DA}" destId="{D0104111-36B5-4B83-A211-98A71F210C68}" srcOrd="3" destOrd="0" presId="urn:microsoft.com/office/officeart/2018/2/layout/IconVerticalSolidList"/>
    <dgm:cxn modelId="{7DD06E12-C449-49A8-AD3A-C5689DF3DF9D}" type="presParOf" srcId="{654C78C5-EA7A-40A3-AAB3-7DA521DA3A49}" destId="{2D307F7D-1076-4CF9-A741-6795D3B3EF10}" srcOrd="1" destOrd="0" presId="urn:microsoft.com/office/officeart/2018/2/layout/IconVerticalSolidList"/>
    <dgm:cxn modelId="{D4A278E4-D3F1-4103-ACA6-21563B67D2EE}" type="presParOf" srcId="{654C78C5-EA7A-40A3-AAB3-7DA521DA3A49}" destId="{5EDC3A0B-CFFF-49C2-8F94-CFBBA8EC7FBF}" srcOrd="2" destOrd="0" presId="urn:microsoft.com/office/officeart/2018/2/layout/IconVerticalSolidList"/>
    <dgm:cxn modelId="{5D7323B3-662F-442B-B06A-0FF1ED1E4A32}" type="presParOf" srcId="{5EDC3A0B-CFFF-49C2-8F94-CFBBA8EC7FBF}" destId="{B23CE747-4ED2-454E-9610-A6C7FF29381B}" srcOrd="0" destOrd="0" presId="urn:microsoft.com/office/officeart/2018/2/layout/IconVerticalSolidList"/>
    <dgm:cxn modelId="{ECE84A59-67EA-46BB-B953-27C5552A5990}" type="presParOf" srcId="{5EDC3A0B-CFFF-49C2-8F94-CFBBA8EC7FBF}" destId="{740B9694-B0C5-484A-8CD5-AC6802087EF7}" srcOrd="1" destOrd="0" presId="urn:microsoft.com/office/officeart/2018/2/layout/IconVerticalSolidList"/>
    <dgm:cxn modelId="{7D7829E7-2FDA-4CD2-9571-9AD4A6ECDBD4}" type="presParOf" srcId="{5EDC3A0B-CFFF-49C2-8F94-CFBBA8EC7FBF}" destId="{C7F7F22D-EBCF-493F-8381-53AE0DC589A8}" srcOrd="2" destOrd="0" presId="urn:microsoft.com/office/officeart/2018/2/layout/IconVerticalSolidList"/>
    <dgm:cxn modelId="{5B73CDA3-AB83-484A-8603-6C680434036F}" type="presParOf" srcId="{5EDC3A0B-CFFF-49C2-8F94-CFBBA8EC7FBF}" destId="{1E8F226D-3BE3-49BE-B0ED-051BE785277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06846A-57E0-4DEC-9E54-37E3C277D2A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4483E95-59D5-4846-9F83-650E08E54509}">
      <dgm:prSet/>
      <dgm:spPr/>
      <dgm:t>
        <a:bodyPr/>
        <a:lstStyle/>
        <a:p>
          <a:r>
            <a:rPr lang="en-GB" dirty="0">
              <a:latin typeface="Arial" panose="020B0604020202020204" pitchFamily="34" charset="0"/>
              <a:cs typeface="Arial" panose="020B0604020202020204" pitchFamily="34" charset="0"/>
            </a:rPr>
            <a:t>Children with CCHS are unable to detect when their breathing is absent or inadequate, which causes the levels of carbon dioxide in their blood to increase</a:t>
          </a:r>
          <a:endParaRPr lang="en-US" dirty="0">
            <a:latin typeface="Arial" panose="020B0604020202020204" pitchFamily="34" charset="0"/>
            <a:cs typeface="Arial" panose="020B0604020202020204" pitchFamily="34" charset="0"/>
          </a:endParaRPr>
        </a:p>
      </dgm:t>
    </dgm:pt>
    <dgm:pt modelId="{5CE3E365-C2E9-4545-B1F8-616B4A8DB4C3}" type="parTrans" cxnId="{AC6E3272-61C7-4662-921D-D0E69286ECE2}">
      <dgm:prSet/>
      <dgm:spPr/>
      <dgm:t>
        <a:bodyPr/>
        <a:lstStyle/>
        <a:p>
          <a:endParaRPr lang="en-US"/>
        </a:p>
      </dgm:t>
    </dgm:pt>
    <dgm:pt modelId="{054855F7-C1D0-4FED-B764-1B9DFE00CE26}" type="sibTrans" cxnId="{AC6E3272-61C7-4662-921D-D0E69286ECE2}">
      <dgm:prSet/>
      <dgm:spPr/>
      <dgm:t>
        <a:bodyPr/>
        <a:lstStyle/>
        <a:p>
          <a:endParaRPr lang="en-US"/>
        </a:p>
      </dgm:t>
    </dgm:pt>
    <dgm:pt modelId="{49E2428B-312B-45A8-AE82-B1D1E32EB1A1}">
      <dgm:prSet/>
      <dgm:spPr/>
      <dgm:t>
        <a:bodyPr/>
        <a:lstStyle/>
        <a:p>
          <a:r>
            <a:rPr lang="en-GB" dirty="0">
              <a:latin typeface="Arial" panose="020B0604020202020204" pitchFamily="34" charset="0"/>
              <a:cs typeface="Arial" panose="020B0604020202020204" pitchFamily="34" charset="0"/>
            </a:rPr>
            <a:t>Monitoring can include Sp02 and C02 monitoring</a:t>
          </a:r>
          <a:endParaRPr lang="en-US" dirty="0">
            <a:latin typeface="Arial" panose="020B0604020202020204" pitchFamily="34" charset="0"/>
            <a:cs typeface="Arial" panose="020B0604020202020204" pitchFamily="34" charset="0"/>
          </a:endParaRPr>
        </a:p>
      </dgm:t>
    </dgm:pt>
    <dgm:pt modelId="{594DA03B-E9A0-4F6D-ACB3-73EA390ECF92}" type="parTrans" cxnId="{F70D21BF-E981-4250-938B-C2310F7A3904}">
      <dgm:prSet/>
      <dgm:spPr/>
      <dgm:t>
        <a:bodyPr/>
        <a:lstStyle/>
        <a:p>
          <a:endParaRPr lang="en-US"/>
        </a:p>
      </dgm:t>
    </dgm:pt>
    <dgm:pt modelId="{4DD70D22-6FB3-45DD-B70E-D4229CE2B84B}" type="sibTrans" cxnId="{F70D21BF-E981-4250-938B-C2310F7A3904}">
      <dgm:prSet/>
      <dgm:spPr/>
      <dgm:t>
        <a:bodyPr/>
        <a:lstStyle/>
        <a:p>
          <a:endParaRPr lang="en-US"/>
        </a:p>
      </dgm:t>
    </dgm:pt>
    <dgm:pt modelId="{0C4C51CF-063C-47C4-9E1F-C0DDD267844E}" type="pres">
      <dgm:prSet presAssocID="{4806846A-57E0-4DEC-9E54-37E3C277D2A3}" presName="root" presStyleCnt="0">
        <dgm:presLayoutVars>
          <dgm:dir/>
          <dgm:resizeHandles val="exact"/>
        </dgm:presLayoutVars>
      </dgm:prSet>
      <dgm:spPr/>
    </dgm:pt>
    <dgm:pt modelId="{C82A9D87-4391-45C6-BBEB-4AA5864DE18E}" type="pres">
      <dgm:prSet presAssocID="{C4483E95-59D5-4846-9F83-650E08E54509}" presName="compNode" presStyleCnt="0"/>
      <dgm:spPr/>
    </dgm:pt>
    <dgm:pt modelId="{2B1020E3-6A80-48A3-AA29-45968607FCE2}" type="pres">
      <dgm:prSet presAssocID="{C4483E95-59D5-4846-9F83-650E08E54509}" presName="bgRect" presStyleLbl="bgShp" presStyleIdx="0" presStyleCnt="2"/>
      <dgm:spPr/>
    </dgm:pt>
    <dgm:pt modelId="{6205145D-F746-405B-B6C1-85AD0A2399F3}" type="pres">
      <dgm:prSet presAssocID="{C4483E95-59D5-4846-9F83-650E08E5450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ungs"/>
        </a:ext>
      </dgm:extLst>
    </dgm:pt>
    <dgm:pt modelId="{CE72312C-621F-486B-9501-1CC871C45032}" type="pres">
      <dgm:prSet presAssocID="{C4483E95-59D5-4846-9F83-650E08E54509}" presName="spaceRect" presStyleCnt="0"/>
      <dgm:spPr/>
    </dgm:pt>
    <dgm:pt modelId="{F349B0AD-F383-4710-A09B-66563819722F}" type="pres">
      <dgm:prSet presAssocID="{C4483E95-59D5-4846-9F83-650E08E54509}" presName="parTx" presStyleLbl="revTx" presStyleIdx="0" presStyleCnt="2">
        <dgm:presLayoutVars>
          <dgm:chMax val="0"/>
          <dgm:chPref val="0"/>
        </dgm:presLayoutVars>
      </dgm:prSet>
      <dgm:spPr/>
    </dgm:pt>
    <dgm:pt modelId="{5A931C99-BD1E-49ED-97C0-3850C182B7AE}" type="pres">
      <dgm:prSet presAssocID="{054855F7-C1D0-4FED-B764-1B9DFE00CE26}" presName="sibTrans" presStyleCnt="0"/>
      <dgm:spPr/>
    </dgm:pt>
    <dgm:pt modelId="{9C85A3AF-9CEF-4663-829C-61FCAE08911A}" type="pres">
      <dgm:prSet presAssocID="{49E2428B-312B-45A8-AE82-B1D1E32EB1A1}" presName="compNode" presStyleCnt="0"/>
      <dgm:spPr/>
    </dgm:pt>
    <dgm:pt modelId="{EBE2D306-B11D-4136-A6D7-41035E06D055}" type="pres">
      <dgm:prSet presAssocID="{49E2428B-312B-45A8-AE82-B1D1E32EB1A1}" presName="bgRect" presStyleLbl="bgShp" presStyleIdx="1" presStyleCnt="2"/>
      <dgm:spPr/>
    </dgm:pt>
    <dgm:pt modelId="{CC514048-31E5-4B03-9AFE-C7C74C2EFE73}" type="pres">
      <dgm:prSet presAssocID="{49E2428B-312B-45A8-AE82-B1D1E32EB1A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rtbeat"/>
        </a:ext>
      </dgm:extLst>
    </dgm:pt>
    <dgm:pt modelId="{03E6998C-1933-4E3B-8B9C-6368057ECBB7}" type="pres">
      <dgm:prSet presAssocID="{49E2428B-312B-45A8-AE82-B1D1E32EB1A1}" presName="spaceRect" presStyleCnt="0"/>
      <dgm:spPr/>
    </dgm:pt>
    <dgm:pt modelId="{670FE7B7-1EA2-4BC6-89E2-AE15EA125098}" type="pres">
      <dgm:prSet presAssocID="{49E2428B-312B-45A8-AE82-B1D1E32EB1A1}" presName="parTx" presStyleLbl="revTx" presStyleIdx="1" presStyleCnt="2">
        <dgm:presLayoutVars>
          <dgm:chMax val="0"/>
          <dgm:chPref val="0"/>
        </dgm:presLayoutVars>
      </dgm:prSet>
      <dgm:spPr/>
    </dgm:pt>
  </dgm:ptLst>
  <dgm:cxnLst>
    <dgm:cxn modelId="{BF2A8128-0180-4B7B-A32E-0A9C03837510}" type="presOf" srcId="{49E2428B-312B-45A8-AE82-B1D1E32EB1A1}" destId="{670FE7B7-1EA2-4BC6-89E2-AE15EA125098}" srcOrd="0" destOrd="0" presId="urn:microsoft.com/office/officeart/2018/2/layout/IconVerticalSolidList"/>
    <dgm:cxn modelId="{50BAD53B-636C-471A-BA07-BC9531C97340}" type="presOf" srcId="{C4483E95-59D5-4846-9F83-650E08E54509}" destId="{F349B0AD-F383-4710-A09B-66563819722F}" srcOrd="0" destOrd="0" presId="urn:microsoft.com/office/officeart/2018/2/layout/IconVerticalSolidList"/>
    <dgm:cxn modelId="{AC6E3272-61C7-4662-921D-D0E69286ECE2}" srcId="{4806846A-57E0-4DEC-9E54-37E3C277D2A3}" destId="{C4483E95-59D5-4846-9F83-650E08E54509}" srcOrd="0" destOrd="0" parTransId="{5CE3E365-C2E9-4545-B1F8-616B4A8DB4C3}" sibTransId="{054855F7-C1D0-4FED-B764-1B9DFE00CE26}"/>
    <dgm:cxn modelId="{F70D21BF-E981-4250-938B-C2310F7A3904}" srcId="{4806846A-57E0-4DEC-9E54-37E3C277D2A3}" destId="{49E2428B-312B-45A8-AE82-B1D1E32EB1A1}" srcOrd="1" destOrd="0" parTransId="{594DA03B-E9A0-4F6D-ACB3-73EA390ECF92}" sibTransId="{4DD70D22-6FB3-45DD-B70E-D4229CE2B84B}"/>
    <dgm:cxn modelId="{02025EFC-2236-46BF-A204-9CFC298719DB}" type="presOf" srcId="{4806846A-57E0-4DEC-9E54-37E3C277D2A3}" destId="{0C4C51CF-063C-47C4-9E1F-C0DDD267844E}" srcOrd="0" destOrd="0" presId="urn:microsoft.com/office/officeart/2018/2/layout/IconVerticalSolidList"/>
    <dgm:cxn modelId="{AA65C721-56FD-4CDF-B78C-A7528B91752F}" type="presParOf" srcId="{0C4C51CF-063C-47C4-9E1F-C0DDD267844E}" destId="{C82A9D87-4391-45C6-BBEB-4AA5864DE18E}" srcOrd="0" destOrd="0" presId="urn:microsoft.com/office/officeart/2018/2/layout/IconVerticalSolidList"/>
    <dgm:cxn modelId="{F69EEBD4-1873-4F21-BCFF-4CB2D586A8E6}" type="presParOf" srcId="{C82A9D87-4391-45C6-BBEB-4AA5864DE18E}" destId="{2B1020E3-6A80-48A3-AA29-45968607FCE2}" srcOrd="0" destOrd="0" presId="urn:microsoft.com/office/officeart/2018/2/layout/IconVerticalSolidList"/>
    <dgm:cxn modelId="{E8F19D28-318E-40C7-8D0A-FD3F49F28306}" type="presParOf" srcId="{C82A9D87-4391-45C6-BBEB-4AA5864DE18E}" destId="{6205145D-F746-405B-B6C1-85AD0A2399F3}" srcOrd="1" destOrd="0" presId="urn:microsoft.com/office/officeart/2018/2/layout/IconVerticalSolidList"/>
    <dgm:cxn modelId="{6FA08816-D2A3-4B54-99E9-A3E3FF0AF6EE}" type="presParOf" srcId="{C82A9D87-4391-45C6-BBEB-4AA5864DE18E}" destId="{CE72312C-621F-486B-9501-1CC871C45032}" srcOrd="2" destOrd="0" presId="urn:microsoft.com/office/officeart/2018/2/layout/IconVerticalSolidList"/>
    <dgm:cxn modelId="{11F54B50-1C6C-452F-8ABD-A232A8402788}" type="presParOf" srcId="{C82A9D87-4391-45C6-BBEB-4AA5864DE18E}" destId="{F349B0AD-F383-4710-A09B-66563819722F}" srcOrd="3" destOrd="0" presId="urn:microsoft.com/office/officeart/2018/2/layout/IconVerticalSolidList"/>
    <dgm:cxn modelId="{19830300-AE48-4BFD-BDEC-9B2D58A8765D}" type="presParOf" srcId="{0C4C51CF-063C-47C4-9E1F-C0DDD267844E}" destId="{5A931C99-BD1E-49ED-97C0-3850C182B7AE}" srcOrd="1" destOrd="0" presId="urn:microsoft.com/office/officeart/2018/2/layout/IconVerticalSolidList"/>
    <dgm:cxn modelId="{5CE4A033-7E7E-43E3-A63E-B9521D531E4E}" type="presParOf" srcId="{0C4C51CF-063C-47C4-9E1F-C0DDD267844E}" destId="{9C85A3AF-9CEF-4663-829C-61FCAE08911A}" srcOrd="2" destOrd="0" presId="urn:microsoft.com/office/officeart/2018/2/layout/IconVerticalSolidList"/>
    <dgm:cxn modelId="{1CCEEEE4-C65F-4C61-A50B-3167FC20D461}" type="presParOf" srcId="{9C85A3AF-9CEF-4663-829C-61FCAE08911A}" destId="{EBE2D306-B11D-4136-A6D7-41035E06D055}" srcOrd="0" destOrd="0" presId="urn:microsoft.com/office/officeart/2018/2/layout/IconVerticalSolidList"/>
    <dgm:cxn modelId="{ECE869E4-F55E-4DF2-876B-BD9C608888B8}" type="presParOf" srcId="{9C85A3AF-9CEF-4663-829C-61FCAE08911A}" destId="{CC514048-31E5-4B03-9AFE-C7C74C2EFE73}" srcOrd="1" destOrd="0" presId="urn:microsoft.com/office/officeart/2018/2/layout/IconVerticalSolidList"/>
    <dgm:cxn modelId="{CAB43B29-EBE9-409D-9D6B-B2967D3ADDEC}" type="presParOf" srcId="{9C85A3AF-9CEF-4663-829C-61FCAE08911A}" destId="{03E6998C-1933-4E3B-8B9C-6368057ECBB7}" srcOrd="2" destOrd="0" presId="urn:microsoft.com/office/officeart/2018/2/layout/IconVerticalSolidList"/>
    <dgm:cxn modelId="{63B1F410-0DEC-43F2-AFEF-F7CA6BB46471}" type="presParOf" srcId="{9C85A3AF-9CEF-4663-829C-61FCAE08911A}" destId="{670FE7B7-1EA2-4BC6-89E2-AE15EA12509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4A536F-01EA-46A3-9856-A24299941E05}"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EBB056E-7EDB-4816-877F-178F05D58A02}">
      <dgm:prSet custT="1"/>
      <dgm:spPr/>
      <dgm:t>
        <a:bodyPr/>
        <a:lstStyle/>
        <a:p>
          <a:r>
            <a:rPr lang="en-GB" sz="1600" dirty="0">
              <a:solidFill>
                <a:schemeClr val="tx2"/>
              </a:solidFill>
              <a:latin typeface="Arial" panose="020B0604020202020204" pitchFamily="34" charset="0"/>
              <a:cs typeface="Arial" panose="020B0604020202020204" pitchFamily="34" charset="0"/>
            </a:rPr>
            <a:t>Sometimes children with CCHS will have a carbon dioxide monitor at home which will attach to the ventilator circuit. This assesses the amount of carbon dioxide excreted with each breath</a:t>
          </a:r>
          <a:endParaRPr lang="en-US" sz="1600" dirty="0">
            <a:solidFill>
              <a:schemeClr val="tx2"/>
            </a:solidFill>
            <a:latin typeface="Arial" panose="020B0604020202020204" pitchFamily="34" charset="0"/>
            <a:cs typeface="Arial" panose="020B0604020202020204" pitchFamily="34" charset="0"/>
          </a:endParaRPr>
        </a:p>
      </dgm:t>
    </dgm:pt>
    <dgm:pt modelId="{FD0F09A8-B0FF-48CF-942F-35AAC020D333}" type="parTrans" cxnId="{1ABD6F2B-B9B5-4D7B-846F-00F0D782ECFC}">
      <dgm:prSet/>
      <dgm:spPr/>
      <dgm:t>
        <a:bodyPr/>
        <a:lstStyle/>
        <a:p>
          <a:endParaRPr lang="en-US"/>
        </a:p>
      </dgm:t>
    </dgm:pt>
    <dgm:pt modelId="{5B40776D-BC0B-4232-BA66-0A6725748F30}" type="sibTrans" cxnId="{1ABD6F2B-B9B5-4D7B-846F-00F0D782ECFC}">
      <dgm:prSet/>
      <dgm:spPr/>
      <dgm:t>
        <a:bodyPr/>
        <a:lstStyle/>
        <a:p>
          <a:endParaRPr lang="en-US"/>
        </a:p>
      </dgm:t>
    </dgm:pt>
    <dgm:pt modelId="{418F81A3-1BD9-4ECA-8AB7-373411FFC9D7}">
      <dgm:prSet custT="1"/>
      <dgm:spPr/>
      <dgm:t>
        <a:bodyPr/>
        <a:lstStyle/>
        <a:p>
          <a:r>
            <a:rPr lang="en-GB" sz="1600" dirty="0">
              <a:solidFill>
                <a:schemeClr val="tx2"/>
              </a:solidFill>
              <a:latin typeface="Arial" panose="020B0604020202020204" pitchFamily="34" charset="0"/>
              <a:cs typeface="Arial" panose="020B0604020202020204" pitchFamily="34" charset="0"/>
            </a:rPr>
            <a:t>These children will usually have C02 target limits. This non-invasive piece of equipment will assist with the early detection of under breathing, providing parents with the opportunity to alter ventilation settings</a:t>
          </a:r>
          <a:endParaRPr lang="en-US" sz="1600" dirty="0">
            <a:solidFill>
              <a:schemeClr val="tx2"/>
            </a:solidFill>
            <a:latin typeface="Arial" panose="020B0604020202020204" pitchFamily="34" charset="0"/>
            <a:cs typeface="Arial" panose="020B0604020202020204" pitchFamily="34" charset="0"/>
          </a:endParaRPr>
        </a:p>
      </dgm:t>
    </dgm:pt>
    <dgm:pt modelId="{54ABD1D0-931F-4FD8-AADD-813FB498FB81}" type="parTrans" cxnId="{FA9F369B-295C-4CE4-91F2-64622179DF2D}">
      <dgm:prSet/>
      <dgm:spPr/>
      <dgm:t>
        <a:bodyPr/>
        <a:lstStyle/>
        <a:p>
          <a:endParaRPr lang="en-US"/>
        </a:p>
      </dgm:t>
    </dgm:pt>
    <dgm:pt modelId="{F2D0AEA4-22EC-46CF-8C65-BAA0B532D113}" type="sibTrans" cxnId="{FA9F369B-295C-4CE4-91F2-64622179DF2D}">
      <dgm:prSet/>
      <dgm:spPr/>
      <dgm:t>
        <a:bodyPr/>
        <a:lstStyle/>
        <a:p>
          <a:endParaRPr lang="en-US"/>
        </a:p>
      </dgm:t>
    </dgm:pt>
    <dgm:pt modelId="{C7DD0C7C-7282-422A-9CC8-FF4F6F4E78D0}">
      <dgm:prSet custT="1"/>
      <dgm:spPr/>
      <dgm:t>
        <a:bodyPr/>
        <a:lstStyle/>
        <a:p>
          <a:r>
            <a:rPr lang="en-GB" sz="1600" dirty="0">
              <a:solidFill>
                <a:schemeClr val="tx2"/>
              </a:solidFill>
              <a:latin typeface="Arial" panose="020B0604020202020204" pitchFamily="34" charset="0"/>
              <a:cs typeface="Arial" panose="020B0604020202020204" pitchFamily="34" charset="0"/>
            </a:rPr>
            <a:t>CCHS is the only condition where C02 monitoring at home is required. C02 and Sp02 monitoring can be performed continuously overnight and without discomfort</a:t>
          </a:r>
          <a:endParaRPr lang="en-US" sz="1600" dirty="0">
            <a:solidFill>
              <a:schemeClr val="tx2"/>
            </a:solidFill>
            <a:latin typeface="Arial" panose="020B0604020202020204" pitchFamily="34" charset="0"/>
            <a:cs typeface="Arial" panose="020B0604020202020204" pitchFamily="34" charset="0"/>
          </a:endParaRPr>
        </a:p>
      </dgm:t>
    </dgm:pt>
    <dgm:pt modelId="{EFE8B1C5-4ECD-4D70-967F-72162C9C27B0}" type="parTrans" cxnId="{7BB4119E-FE4F-43A2-822B-5A4675A2A34C}">
      <dgm:prSet/>
      <dgm:spPr/>
      <dgm:t>
        <a:bodyPr/>
        <a:lstStyle/>
        <a:p>
          <a:endParaRPr lang="en-US"/>
        </a:p>
      </dgm:t>
    </dgm:pt>
    <dgm:pt modelId="{7C083ED0-E1EC-44BF-A147-7F456B35FC72}" type="sibTrans" cxnId="{7BB4119E-FE4F-43A2-822B-5A4675A2A34C}">
      <dgm:prSet/>
      <dgm:spPr/>
      <dgm:t>
        <a:bodyPr/>
        <a:lstStyle/>
        <a:p>
          <a:endParaRPr lang="en-US"/>
        </a:p>
      </dgm:t>
    </dgm:pt>
    <dgm:pt modelId="{E067D5F4-57A5-48F3-A4DA-465453D5C1E7}" type="pres">
      <dgm:prSet presAssocID="{0E4A536F-01EA-46A3-9856-A24299941E05}" presName="root" presStyleCnt="0">
        <dgm:presLayoutVars>
          <dgm:dir/>
          <dgm:resizeHandles val="exact"/>
        </dgm:presLayoutVars>
      </dgm:prSet>
      <dgm:spPr/>
    </dgm:pt>
    <dgm:pt modelId="{9E090F21-B61F-4C19-9091-12E342A04EEA}" type="pres">
      <dgm:prSet presAssocID="{0E4A536F-01EA-46A3-9856-A24299941E05}" presName="container" presStyleCnt="0">
        <dgm:presLayoutVars>
          <dgm:dir/>
          <dgm:resizeHandles val="exact"/>
        </dgm:presLayoutVars>
      </dgm:prSet>
      <dgm:spPr/>
    </dgm:pt>
    <dgm:pt modelId="{ABE8E05A-FE69-4E1E-8941-B0E53C1404F4}" type="pres">
      <dgm:prSet presAssocID="{AEBB056E-7EDB-4816-877F-178F05D58A02}" presName="compNode" presStyleCnt="0"/>
      <dgm:spPr/>
    </dgm:pt>
    <dgm:pt modelId="{5D89AFB9-0E04-49FA-99C9-3C1FF3C387E8}" type="pres">
      <dgm:prSet presAssocID="{AEBB056E-7EDB-4816-877F-178F05D58A02}" presName="iconBgRect" presStyleLbl="bgShp" presStyleIdx="0" presStyleCnt="3"/>
      <dgm:spPr/>
    </dgm:pt>
    <dgm:pt modelId="{07430551-6B63-443D-B3E1-991A8A812240}" type="pres">
      <dgm:prSet presAssocID="{AEBB056E-7EDB-4816-877F-178F05D58A0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ungs"/>
        </a:ext>
      </dgm:extLst>
    </dgm:pt>
    <dgm:pt modelId="{66F69F85-1E9F-445D-A3EE-3F4E11808D43}" type="pres">
      <dgm:prSet presAssocID="{AEBB056E-7EDB-4816-877F-178F05D58A02}" presName="spaceRect" presStyleCnt="0"/>
      <dgm:spPr/>
    </dgm:pt>
    <dgm:pt modelId="{8C68B580-56D3-408F-AF02-E899D786F2C3}" type="pres">
      <dgm:prSet presAssocID="{AEBB056E-7EDB-4816-877F-178F05D58A02}" presName="textRect" presStyleLbl="revTx" presStyleIdx="0" presStyleCnt="3" custScaleY="234478">
        <dgm:presLayoutVars>
          <dgm:chMax val="1"/>
          <dgm:chPref val="1"/>
        </dgm:presLayoutVars>
      </dgm:prSet>
      <dgm:spPr/>
    </dgm:pt>
    <dgm:pt modelId="{CB26ABC8-DD0C-4E7C-BC4F-4B9F2F735A9B}" type="pres">
      <dgm:prSet presAssocID="{5B40776D-BC0B-4232-BA66-0A6725748F30}" presName="sibTrans" presStyleLbl="sibTrans2D1" presStyleIdx="0" presStyleCnt="0"/>
      <dgm:spPr/>
    </dgm:pt>
    <dgm:pt modelId="{9B812C5A-1F12-4C24-BDFC-4E4B7FA0D2D5}" type="pres">
      <dgm:prSet presAssocID="{418F81A3-1BD9-4ECA-8AB7-373411FFC9D7}" presName="compNode" presStyleCnt="0"/>
      <dgm:spPr/>
    </dgm:pt>
    <dgm:pt modelId="{817ACB61-06E6-4F84-BDEB-0845FF191ADE}" type="pres">
      <dgm:prSet presAssocID="{418F81A3-1BD9-4ECA-8AB7-373411FFC9D7}" presName="iconBgRect" presStyleLbl="bgShp" presStyleIdx="1" presStyleCnt="3"/>
      <dgm:spPr/>
    </dgm:pt>
    <dgm:pt modelId="{45C7AB84-91AC-4227-BB66-DD447F61E8D2}" type="pres">
      <dgm:prSet presAssocID="{418F81A3-1BD9-4ECA-8AB7-373411FFC9D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E7D22A78-D37B-4589-B60D-FACC1DF6DE7E}" type="pres">
      <dgm:prSet presAssocID="{418F81A3-1BD9-4ECA-8AB7-373411FFC9D7}" presName="spaceRect" presStyleCnt="0"/>
      <dgm:spPr/>
    </dgm:pt>
    <dgm:pt modelId="{788EB8D5-C537-4DC1-9848-83A43196A4B6}" type="pres">
      <dgm:prSet presAssocID="{418F81A3-1BD9-4ECA-8AB7-373411FFC9D7}" presName="textRect" presStyleLbl="revTx" presStyleIdx="1" presStyleCnt="3" custScaleY="220915">
        <dgm:presLayoutVars>
          <dgm:chMax val="1"/>
          <dgm:chPref val="1"/>
        </dgm:presLayoutVars>
      </dgm:prSet>
      <dgm:spPr/>
    </dgm:pt>
    <dgm:pt modelId="{FDE22DCD-2AEE-4357-9E3A-7ECE78D78B79}" type="pres">
      <dgm:prSet presAssocID="{F2D0AEA4-22EC-46CF-8C65-BAA0B532D113}" presName="sibTrans" presStyleLbl="sibTrans2D1" presStyleIdx="0" presStyleCnt="0"/>
      <dgm:spPr/>
    </dgm:pt>
    <dgm:pt modelId="{393A666E-900A-4179-BAEE-3EF9D3A79751}" type="pres">
      <dgm:prSet presAssocID="{C7DD0C7C-7282-422A-9CC8-FF4F6F4E78D0}" presName="compNode" presStyleCnt="0"/>
      <dgm:spPr/>
    </dgm:pt>
    <dgm:pt modelId="{BDA1B6C8-2F00-428A-9F38-309EF30994A9}" type="pres">
      <dgm:prSet presAssocID="{C7DD0C7C-7282-422A-9CC8-FF4F6F4E78D0}" presName="iconBgRect" presStyleLbl="bgShp" presStyleIdx="2" presStyleCnt="3"/>
      <dgm:spPr/>
    </dgm:pt>
    <dgm:pt modelId="{6932C752-0BDC-4F14-B32F-A3EECDCA8339}" type="pres">
      <dgm:prSet presAssocID="{C7DD0C7C-7282-422A-9CC8-FF4F6F4E78D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arning"/>
        </a:ext>
      </dgm:extLst>
    </dgm:pt>
    <dgm:pt modelId="{5C0090E7-D75C-47B1-B88F-1868C7E5690A}" type="pres">
      <dgm:prSet presAssocID="{C7DD0C7C-7282-422A-9CC8-FF4F6F4E78D0}" presName="spaceRect" presStyleCnt="0"/>
      <dgm:spPr/>
    </dgm:pt>
    <dgm:pt modelId="{0B95237C-FBD3-4EDC-9C7D-7B6AA9F18D51}" type="pres">
      <dgm:prSet presAssocID="{C7DD0C7C-7282-422A-9CC8-FF4F6F4E78D0}" presName="textRect" presStyleLbl="revTx" presStyleIdx="2" presStyleCnt="3" custScaleY="239903">
        <dgm:presLayoutVars>
          <dgm:chMax val="1"/>
          <dgm:chPref val="1"/>
        </dgm:presLayoutVars>
      </dgm:prSet>
      <dgm:spPr/>
    </dgm:pt>
  </dgm:ptLst>
  <dgm:cxnLst>
    <dgm:cxn modelId="{AD1F2213-59AB-4379-A732-7E74E0BF7A66}" type="presOf" srcId="{0E4A536F-01EA-46A3-9856-A24299941E05}" destId="{E067D5F4-57A5-48F3-A4DA-465453D5C1E7}" srcOrd="0" destOrd="0" presId="urn:microsoft.com/office/officeart/2018/2/layout/IconCircleList"/>
    <dgm:cxn modelId="{1ABD6F2B-B9B5-4D7B-846F-00F0D782ECFC}" srcId="{0E4A536F-01EA-46A3-9856-A24299941E05}" destId="{AEBB056E-7EDB-4816-877F-178F05D58A02}" srcOrd="0" destOrd="0" parTransId="{FD0F09A8-B0FF-48CF-942F-35AAC020D333}" sibTransId="{5B40776D-BC0B-4232-BA66-0A6725748F30}"/>
    <dgm:cxn modelId="{18AA226C-E5DE-420D-AB9D-70B558EC7A7B}" type="presOf" srcId="{F2D0AEA4-22EC-46CF-8C65-BAA0B532D113}" destId="{FDE22DCD-2AEE-4357-9E3A-7ECE78D78B79}" srcOrd="0" destOrd="0" presId="urn:microsoft.com/office/officeart/2018/2/layout/IconCircleList"/>
    <dgm:cxn modelId="{AFAC9480-5903-47D3-935C-206B503CCA8C}" type="presOf" srcId="{C7DD0C7C-7282-422A-9CC8-FF4F6F4E78D0}" destId="{0B95237C-FBD3-4EDC-9C7D-7B6AA9F18D51}" srcOrd="0" destOrd="0" presId="urn:microsoft.com/office/officeart/2018/2/layout/IconCircleList"/>
    <dgm:cxn modelId="{74B1058F-323F-4468-A716-3C28AB0A204C}" type="presOf" srcId="{418F81A3-1BD9-4ECA-8AB7-373411FFC9D7}" destId="{788EB8D5-C537-4DC1-9848-83A43196A4B6}" srcOrd="0" destOrd="0" presId="urn:microsoft.com/office/officeart/2018/2/layout/IconCircleList"/>
    <dgm:cxn modelId="{89506B98-F660-47C9-B91E-296705F22DBF}" type="presOf" srcId="{AEBB056E-7EDB-4816-877F-178F05D58A02}" destId="{8C68B580-56D3-408F-AF02-E899D786F2C3}" srcOrd="0" destOrd="0" presId="urn:microsoft.com/office/officeart/2018/2/layout/IconCircleList"/>
    <dgm:cxn modelId="{FA9F369B-295C-4CE4-91F2-64622179DF2D}" srcId="{0E4A536F-01EA-46A3-9856-A24299941E05}" destId="{418F81A3-1BD9-4ECA-8AB7-373411FFC9D7}" srcOrd="1" destOrd="0" parTransId="{54ABD1D0-931F-4FD8-AADD-813FB498FB81}" sibTransId="{F2D0AEA4-22EC-46CF-8C65-BAA0B532D113}"/>
    <dgm:cxn modelId="{7BB4119E-FE4F-43A2-822B-5A4675A2A34C}" srcId="{0E4A536F-01EA-46A3-9856-A24299941E05}" destId="{C7DD0C7C-7282-422A-9CC8-FF4F6F4E78D0}" srcOrd="2" destOrd="0" parTransId="{EFE8B1C5-4ECD-4D70-967F-72162C9C27B0}" sibTransId="{7C083ED0-E1EC-44BF-A147-7F456B35FC72}"/>
    <dgm:cxn modelId="{521C92AD-A1EF-4CB4-902E-D241D436DA94}" type="presOf" srcId="{5B40776D-BC0B-4232-BA66-0A6725748F30}" destId="{CB26ABC8-DD0C-4E7C-BC4F-4B9F2F735A9B}" srcOrd="0" destOrd="0" presId="urn:microsoft.com/office/officeart/2018/2/layout/IconCircleList"/>
    <dgm:cxn modelId="{6B48348D-5BF2-4D5C-B3DE-8B6BC2E1B526}" type="presParOf" srcId="{E067D5F4-57A5-48F3-A4DA-465453D5C1E7}" destId="{9E090F21-B61F-4C19-9091-12E342A04EEA}" srcOrd="0" destOrd="0" presId="urn:microsoft.com/office/officeart/2018/2/layout/IconCircleList"/>
    <dgm:cxn modelId="{EE29BC36-8DD7-472B-9F28-1ACDD8FA9B42}" type="presParOf" srcId="{9E090F21-B61F-4C19-9091-12E342A04EEA}" destId="{ABE8E05A-FE69-4E1E-8941-B0E53C1404F4}" srcOrd="0" destOrd="0" presId="urn:microsoft.com/office/officeart/2018/2/layout/IconCircleList"/>
    <dgm:cxn modelId="{3EF6DE2C-83D9-4E40-8973-89B34C603158}" type="presParOf" srcId="{ABE8E05A-FE69-4E1E-8941-B0E53C1404F4}" destId="{5D89AFB9-0E04-49FA-99C9-3C1FF3C387E8}" srcOrd="0" destOrd="0" presId="urn:microsoft.com/office/officeart/2018/2/layout/IconCircleList"/>
    <dgm:cxn modelId="{E090A721-8A59-4C3D-978E-F68E6B00C3BE}" type="presParOf" srcId="{ABE8E05A-FE69-4E1E-8941-B0E53C1404F4}" destId="{07430551-6B63-443D-B3E1-991A8A812240}" srcOrd="1" destOrd="0" presId="urn:microsoft.com/office/officeart/2018/2/layout/IconCircleList"/>
    <dgm:cxn modelId="{FE2BBD0C-8B78-4490-B1B1-6D31B51CBBA2}" type="presParOf" srcId="{ABE8E05A-FE69-4E1E-8941-B0E53C1404F4}" destId="{66F69F85-1E9F-445D-A3EE-3F4E11808D43}" srcOrd="2" destOrd="0" presId="urn:microsoft.com/office/officeart/2018/2/layout/IconCircleList"/>
    <dgm:cxn modelId="{54F9AD1A-C260-42D7-89F5-35E02909E6CA}" type="presParOf" srcId="{ABE8E05A-FE69-4E1E-8941-B0E53C1404F4}" destId="{8C68B580-56D3-408F-AF02-E899D786F2C3}" srcOrd="3" destOrd="0" presId="urn:microsoft.com/office/officeart/2018/2/layout/IconCircleList"/>
    <dgm:cxn modelId="{4FF0119B-38AF-4B3E-B35D-88BBD9E75B4C}" type="presParOf" srcId="{9E090F21-B61F-4C19-9091-12E342A04EEA}" destId="{CB26ABC8-DD0C-4E7C-BC4F-4B9F2F735A9B}" srcOrd="1" destOrd="0" presId="urn:microsoft.com/office/officeart/2018/2/layout/IconCircleList"/>
    <dgm:cxn modelId="{98C29EC6-FF33-4D8D-9255-CCAB91DC89EA}" type="presParOf" srcId="{9E090F21-B61F-4C19-9091-12E342A04EEA}" destId="{9B812C5A-1F12-4C24-BDFC-4E4B7FA0D2D5}" srcOrd="2" destOrd="0" presId="urn:microsoft.com/office/officeart/2018/2/layout/IconCircleList"/>
    <dgm:cxn modelId="{08D874B4-0640-47D1-A80B-967EB025C985}" type="presParOf" srcId="{9B812C5A-1F12-4C24-BDFC-4E4B7FA0D2D5}" destId="{817ACB61-06E6-4F84-BDEB-0845FF191ADE}" srcOrd="0" destOrd="0" presId="urn:microsoft.com/office/officeart/2018/2/layout/IconCircleList"/>
    <dgm:cxn modelId="{748DBE63-ABD4-448A-9750-A2ABAEC85DF2}" type="presParOf" srcId="{9B812C5A-1F12-4C24-BDFC-4E4B7FA0D2D5}" destId="{45C7AB84-91AC-4227-BB66-DD447F61E8D2}" srcOrd="1" destOrd="0" presId="urn:microsoft.com/office/officeart/2018/2/layout/IconCircleList"/>
    <dgm:cxn modelId="{50A8D709-635D-409C-B52A-14CC3812EDC2}" type="presParOf" srcId="{9B812C5A-1F12-4C24-BDFC-4E4B7FA0D2D5}" destId="{E7D22A78-D37B-4589-B60D-FACC1DF6DE7E}" srcOrd="2" destOrd="0" presId="urn:microsoft.com/office/officeart/2018/2/layout/IconCircleList"/>
    <dgm:cxn modelId="{C0E1DA6B-C7B1-42D4-8ED1-C23398C7AB19}" type="presParOf" srcId="{9B812C5A-1F12-4C24-BDFC-4E4B7FA0D2D5}" destId="{788EB8D5-C537-4DC1-9848-83A43196A4B6}" srcOrd="3" destOrd="0" presId="urn:microsoft.com/office/officeart/2018/2/layout/IconCircleList"/>
    <dgm:cxn modelId="{5A1B6A47-D265-43FF-9F64-68989ED29517}" type="presParOf" srcId="{9E090F21-B61F-4C19-9091-12E342A04EEA}" destId="{FDE22DCD-2AEE-4357-9E3A-7ECE78D78B79}" srcOrd="3" destOrd="0" presId="urn:microsoft.com/office/officeart/2018/2/layout/IconCircleList"/>
    <dgm:cxn modelId="{75E2A54B-2993-4115-B629-D826C624C592}" type="presParOf" srcId="{9E090F21-B61F-4C19-9091-12E342A04EEA}" destId="{393A666E-900A-4179-BAEE-3EF9D3A79751}" srcOrd="4" destOrd="0" presId="urn:microsoft.com/office/officeart/2018/2/layout/IconCircleList"/>
    <dgm:cxn modelId="{51D1087A-43C0-4304-A51A-59730E2B2BC7}" type="presParOf" srcId="{393A666E-900A-4179-BAEE-3EF9D3A79751}" destId="{BDA1B6C8-2F00-428A-9F38-309EF30994A9}" srcOrd="0" destOrd="0" presId="urn:microsoft.com/office/officeart/2018/2/layout/IconCircleList"/>
    <dgm:cxn modelId="{9B6C9A0D-D4D0-4D48-93EC-69B5499C326D}" type="presParOf" srcId="{393A666E-900A-4179-BAEE-3EF9D3A79751}" destId="{6932C752-0BDC-4F14-B32F-A3EECDCA8339}" srcOrd="1" destOrd="0" presId="urn:microsoft.com/office/officeart/2018/2/layout/IconCircleList"/>
    <dgm:cxn modelId="{5B461733-5BB5-4272-A255-0A5140C0C752}" type="presParOf" srcId="{393A666E-900A-4179-BAEE-3EF9D3A79751}" destId="{5C0090E7-D75C-47B1-B88F-1868C7E5690A}" srcOrd="2" destOrd="0" presId="urn:microsoft.com/office/officeart/2018/2/layout/IconCircleList"/>
    <dgm:cxn modelId="{C6650CD0-8EA0-4EA0-86C6-AF08F976E9D8}" type="presParOf" srcId="{393A666E-900A-4179-BAEE-3EF9D3A79751}" destId="{0B95237C-FBD3-4EDC-9C7D-7B6AA9F18D51}"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F8436B-F977-42E2-A088-1C856BCEAF37}" type="doc">
      <dgm:prSet loTypeId="urn:microsoft.com/office/officeart/2005/8/layout/hierarchy1" loCatId="hierarchy" qsTypeId="urn:microsoft.com/office/officeart/2005/8/quickstyle/simple1" qsCatId="simple" csTypeId="urn:microsoft.com/office/officeart/2005/8/colors/colorful1" csCatId="colorful"/>
      <dgm:spPr/>
      <dgm:t>
        <a:bodyPr/>
        <a:lstStyle/>
        <a:p>
          <a:endParaRPr lang="en-US"/>
        </a:p>
      </dgm:t>
    </dgm:pt>
    <dgm:pt modelId="{C09B5624-E007-43AF-89C5-646096AF526A}">
      <dgm:prSet/>
      <dgm:spPr/>
      <dgm:t>
        <a:bodyPr/>
        <a:lstStyle/>
        <a:p>
          <a:r>
            <a:rPr lang="en-GB" dirty="0">
              <a:solidFill>
                <a:schemeClr val="tx2"/>
              </a:solidFill>
              <a:latin typeface="Arial" panose="020B0604020202020204" pitchFamily="34" charset="0"/>
              <a:cs typeface="Arial" panose="020B0604020202020204" pitchFamily="34" charset="0"/>
            </a:rPr>
            <a:t>These children should be able to undertake normal day to day activities, although swimming and playing near water should be avoided</a:t>
          </a:r>
          <a:endParaRPr lang="en-US" dirty="0">
            <a:solidFill>
              <a:schemeClr val="tx2"/>
            </a:solidFill>
            <a:latin typeface="Arial" panose="020B0604020202020204" pitchFamily="34" charset="0"/>
            <a:cs typeface="Arial" panose="020B0604020202020204" pitchFamily="34" charset="0"/>
          </a:endParaRPr>
        </a:p>
      </dgm:t>
    </dgm:pt>
    <dgm:pt modelId="{121D2164-F503-4D18-955F-65590098C161}" type="parTrans" cxnId="{AD305B42-9500-43D1-B50E-3D83139A028D}">
      <dgm:prSet/>
      <dgm:spPr/>
      <dgm:t>
        <a:bodyPr/>
        <a:lstStyle/>
        <a:p>
          <a:endParaRPr lang="en-US"/>
        </a:p>
      </dgm:t>
    </dgm:pt>
    <dgm:pt modelId="{7DDD3E3A-1304-4146-BD0D-60C1020D7D91}" type="sibTrans" cxnId="{AD305B42-9500-43D1-B50E-3D83139A028D}">
      <dgm:prSet/>
      <dgm:spPr/>
      <dgm:t>
        <a:bodyPr/>
        <a:lstStyle/>
        <a:p>
          <a:endParaRPr lang="en-US"/>
        </a:p>
      </dgm:t>
    </dgm:pt>
    <dgm:pt modelId="{88BAD365-D9D7-435F-B94A-3F4124574887}">
      <dgm:prSet/>
      <dgm:spPr/>
      <dgm:t>
        <a:bodyPr/>
        <a:lstStyle/>
        <a:p>
          <a:r>
            <a:rPr lang="en-GB" dirty="0">
              <a:solidFill>
                <a:schemeClr val="tx2"/>
              </a:solidFill>
              <a:latin typeface="Arial" panose="020B0604020202020204" pitchFamily="34" charset="0"/>
              <a:cs typeface="Arial" panose="020B0604020202020204" pitchFamily="34" charset="0"/>
            </a:rPr>
            <a:t>Most young people with CCHS grow up to adulthood and enjoy a normal work and family life. Ventilatory support will be reviewed regularly </a:t>
          </a:r>
          <a:endParaRPr lang="en-US" dirty="0">
            <a:solidFill>
              <a:schemeClr val="tx2"/>
            </a:solidFill>
            <a:latin typeface="Arial" panose="020B0604020202020204" pitchFamily="34" charset="0"/>
            <a:cs typeface="Arial" panose="020B0604020202020204" pitchFamily="34" charset="0"/>
          </a:endParaRPr>
        </a:p>
      </dgm:t>
    </dgm:pt>
    <dgm:pt modelId="{C1717414-AB65-4B4A-9EBB-248C729F1098}" type="parTrans" cxnId="{EE785806-CAD6-4865-9A8B-413D4E0211CA}">
      <dgm:prSet/>
      <dgm:spPr/>
      <dgm:t>
        <a:bodyPr/>
        <a:lstStyle/>
        <a:p>
          <a:endParaRPr lang="en-US"/>
        </a:p>
      </dgm:t>
    </dgm:pt>
    <dgm:pt modelId="{182FEC38-AF90-4838-AC57-87790B6E9361}" type="sibTrans" cxnId="{EE785806-CAD6-4865-9A8B-413D4E0211CA}">
      <dgm:prSet/>
      <dgm:spPr/>
      <dgm:t>
        <a:bodyPr/>
        <a:lstStyle/>
        <a:p>
          <a:endParaRPr lang="en-US"/>
        </a:p>
      </dgm:t>
    </dgm:pt>
    <dgm:pt modelId="{4155E6FC-9D12-492A-B4A7-FF89A3D087E7}" type="pres">
      <dgm:prSet presAssocID="{47F8436B-F977-42E2-A088-1C856BCEAF37}" presName="hierChild1" presStyleCnt="0">
        <dgm:presLayoutVars>
          <dgm:chPref val="1"/>
          <dgm:dir/>
          <dgm:animOne val="branch"/>
          <dgm:animLvl val="lvl"/>
          <dgm:resizeHandles/>
        </dgm:presLayoutVars>
      </dgm:prSet>
      <dgm:spPr/>
    </dgm:pt>
    <dgm:pt modelId="{3DFBCE2A-71E2-49C0-B287-1AD8B84C26CD}" type="pres">
      <dgm:prSet presAssocID="{C09B5624-E007-43AF-89C5-646096AF526A}" presName="hierRoot1" presStyleCnt="0"/>
      <dgm:spPr/>
    </dgm:pt>
    <dgm:pt modelId="{C80AD815-2451-4276-8A31-24E36EA0CB11}" type="pres">
      <dgm:prSet presAssocID="{C09B5624-E007-43AF-89C5-646096AF526A}" presName="composite" presStyleCnt="0"/>
      <dgm:spPr/>
    </dgm:pt>
    <dgm:pt modelId="{C0E16B6F-A7CC-4238-8D6C-D88F509CF5C3}" type="pres">
      <dgm:prSet presAssocID="{C09B5624-E007-43AF-89C5-646096AF526A}" presName="background" presStyleLbl="node0" presStyleIdx="0" presStyleCnt="2"/>
      <dgm:spPr/>
    </dgm:pt>
    <dgm:pt modelId="{6F5017C8-A3F3-449A-BEA2-CD99860C9A50}" type="pres">
      <dgm:prSet presAssocID="{C09B5624-E007-43AF-89C5-646096AF526A}" presName="text" presStyleLbl="fgAcc0" presStyleIdx="0" presStyleCnt="2">
        <dgm:presLayoutVars>
          <dgm:chPref val="3"/>
        </dgm:presLayoutVars>
      </dgm:prSet>
      <dgm:spPr/>
    </dgm:pt>
    <dgm:pt modelId="{7986F48E-962D-4C3E-9168-DAC3B8E766CE}" type="pres">
      <dgm:prSet presAssocID="{C09B5624-E007-43AF-89C5-646096AF526A}" presName="hierChild2" presStyleCnt="0"/>
      <dgm:spPr/>
    </dgm:pt>
    <dgm:pt modelId="{BDF3D00E-D452-4E53-95DE-E609C12E54E1}" type="pres">
      <dgm:prSet presAssocID="{88BAD365-D9D7-435F-B94A-3F4124574887}" presName="hierRoot1" presStyleCnt="0"/>
      <dgm:spPr/>
    </dgm:pt>
    <dgm:pt modelId="{C42A6846-319F-4A07-8BC6-91C90746F797}" type="pres">
      <dgm:prSet presAssocID="{88BAD365-D9D7-435F-B94A-3F4124574887}" presName="composite" presStyleCnt="0"/>
      <dgm:spPr/>
    </dgm:pt>
    <dgm:pt modelId="{CDE8E647-DA50-42AF-A881-A3FE1F9F42DB}" type="pres">
      <dgm:prSet presAssocID="{88BAD365-D9D7-435F-B94A-3F4124574887}" presName="background" presStyleLbl="node0" presStyleIdx="1" presStyleCnt="2"/>
      <dgm:spPr/>
    </dgm:pt>
    <dgm:pt modelId="{FF1D467F-1D51-43F6-98C7-1D08E4FCD2A2}" type="pres">
      <dgm:prSet presAssocID="{88BAD365-D9D7-435F-B94A-3F4124574887}" presName="text" presStyleLbl="fgAcc0" presStyleIdx="1" presStyleCnt="2">
        <dgm:presLayoutVars>
          <dgm:chPref val="3"/>
        </dgm:presLayoutVars>
      </dgm:prSet>
      <dgm:spPr/>
    </dgm:pt>
    <dgm:pt modelId="{4212DC31-1DAC-496B-9047-AD479D4D7A03}" type="pres">
      <dgm:prSet presAssocID="{88BAD365-D9D7-435F-B94A-3F4124574887}" presName="hierChild2" presStyleCnt="0"/>
      <dgm:spPr/>
    </dgm:pt>
  </dgm:ptLst>
  <dgm:cxnLst>
    <dgm:cxn modelId="{EE785806-CAD6-4865-9A8B-413D4E0211CA}" srcId="{47F8436B-F977-42E2-A088-1C856BCEAF37}" destId="{88BAD365-D9D7-435F-B94A-3F4124574887}" srcOrd="1" destOrd="0" parTransId="{C1717414-AB65-4B4A-9EBB-248C729F1098}" sibTransId="{182FEC38-AF90-4838-AC57-87790B6E9361}"/>
    <dgm:cxn modelId="{8F976E1C-4FF9-4EBF-BD36-180B39EB27DA}" type="presOf" srcId="{47F8436B-F977-42E2-A088-1C856BCEAF37}" destId="{4155E6FC-9D12-492A-B4A7-FF89A3D087E7}" srcOrd="0" destOrd="0" presId="urn:microsoft.com/office/officeart/2005/8/layout/hierarchy1"/>
    <dgm:cxn modelId="{618FF932-8B67-489D-B7E7-625631E71A98}" type="presOf" srcId="{88BAD365-D9D7-435F-B94A-3F4124574887}" destId="{FF1D467F-1D51-43F6-98C7-1D08E4FCD2A2}" srcOrd="0" destOrd="0" presId="urn:microsoft.com/office/officeart/2005/8/layout/hierarchy1"/>
    <dgm:cxn modelId="{AD305B42-9500-43D1-B50E-3D83139A028D}" srcId="{47F8436B-F977-42E2-A088-1C856BCEAF37}" destId="{C09B5624-E007-43AF-89C5-646096AF526A}" srcOrd="0" destOrd="0" parTransId="{121D2164-F503-4D18-955F-65590098C161}" sibTransId="{7DDD3E3A-1304-4146-BD0D-60C1020D7D91}"/>
    <dgm:cxn modelId="{CE97E164-84B0-46E8-9782-2EFC7CFCCA11}" type="presOf" srcId="{C09B5624-E007-43AF-89C5-646096AF526A}" destId="{6F5017C8-A3F3-449A-BEA2-CD99860C9A50}" srcOrd="0" destOrd="0" presId="urn:microsoft.com/office/officeart/2005/8/layout/hierarchy1"/>
    <dgm:cxn modelId="{DBCE441D-C142-4615-B81B-C1666CD5E390}" type="presParOf" srcId="{4155E6FC-9D12-492A-B4A7-FF89A3D087E7}" destId="{3DFBCE2A-71E2-49C0-B287-1AD8B84C26CD}" srcOrd="0" destOrd="0" presId="urn:microsoft.com/office/officeart/2005/8/layout/hierarchy1"/>
    <dgm:cxn modelId="{381108D7-2876-4C9C-B35A-D07E4D242075}" type="presParOf" srcId="{3DFBCE2A-71E2-49C0-B287-1AD8B84C26CD}" destId="{C80AD815-2451-4276-8A31-24E36EA0CB11}" srcOrd="0" destOrd="0" presId="urn:microsoft.com/office/officeart/2005/8/layout/hierarchy1"/>
    <dgm:cxn modelId="{195D0C6D-C793-42BA-9B30-DD339F39642D}" type="presParOf" srcId="{C80AD815-2451-4276-8A31-24E36EA0CB11}" destId="{C0E16B6F-A7CC-4238-8D6C-D88F509CF5C3}" srcOrd="0" destOrd="0" presId="urn:microsoft.com/office/officeart/2005/8/layout/hierarchy1"/>
    <dgm:cxn modelId="{200423DB-3DFC-4861-A820-D06F1D8B21FF}" type="presParOf" srcId="{C80AD815-2451-4276-8A31-24E36EA0CB11}" destId="{6F5017C8-A3F3-449A-BEA2-CD99860C9A50}" srcOrd="1" destOrd="0" presId="urn:microsoft.com/office/officeart/2005/8/layout/hierarchy1"/>
    <dgm:cxn modelId="{96C798FB-6AB2-4E46-B9E4-2D2294CB64ED}" type="presParOf" srcId="{3DFBCE2A-71E2-49C0-B287-1AD8B84C26CD}" destId="{7986F48E-962D-4C3E-9168-DAC3B8E766CE}" srcOrd="1" destOrd="0" presId="urn:microsoft.com/office/officeart/2005/8/layout/hierarchy1"/>
    <dgm:cxn modelId="{A75C05EB-CC3C-421A-ACBC-DECA5711E5F4}" type="presParOf" srcId="{4155E6FC-9D12-492A-B4A7-FF89A3D087E7}" destId="{BDF3D00E-D452-4E53-95DE-E609C12E54E1}" srcOrd="1" destOrd="0" presId="urn:microsoft.com/office/officeart/2005/8/layout/hierarchy1"/>
    <dgm:cxn modelId="{92637B05-2902-4290-A960-ED167523586B}" type="presParOf" srcId="{BDF3D00E-D452-4E53-95DE-E609C12E54E1}" destId="{C42A6846-319F-4A07-8BC6-91C90746F797}" srcOrd="0" destOrd="0" presId="urn:microsoft.com/office/officeart/2005/8/layout/hierarchy1"/>
    <dgm:cxn modelId="{1FE135BD-A537-430B-8018-9786EEA0B962}" type="presParOf" srcId="{C42A6846-319F-4A07-8BC6-91C90746F797}" destId="{CDE8E647-DA50-42AF-A881-A3FE1F9F42DB}" srcOrd="0" destOrd="0" presId="urn:microsoft.com/office/officeart/2005/8/layout/hierarchy1"/>
    <dgm:cxn modelId="{59B66690-589D-450C-A88D-890E0712BFD9}" type="presParOf" srcId="{C42A6846-319F-4A07-8BC6-91C90746F797}" destId="{FF1D467F-1D51-43F6-98C7-1D08E4FCD2A2}" srcOrd="1" destOrd="0" presId="urn:microsoft.com/office/officeart/2005/8/layout/hierarchy1"/>
    <dgm:cxn modelId="{BD3EFDDA-58CA-4602-A29D-6CFC3DEDD39C}" type="presParOf" srcId="{BDF3D00E-D452-4E53-95DE-E609C12E54E1}" destId="{4212DC31-1DAC-496B-9047-AD479D4D7A0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CFDDB-410A-4321-971A-D9D0F2826700}">
      <dsp:nvSpPr>
        <dsp:cNvPr id="0" name=""/>
        <dsp:cNvSpPr/>
      </dsp:nvSpPr>
      <dsp:spPr>
        <a:xfrm>
          <a:off x="0" y="783768"/>
          <a:ext cx="6692813" cy="14469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7A1BB5-D8C6-436F-BDCC-B8A626869965}">
      <dsp:nvSpPr>
        <dsp:cNvPr id="0" name=""/>
        <dsp:cNvSpPr/>
      </dsp:nvSpPr>
      <dsp:spPr>
        <a:xfrm>
          <a:off x="437704" y="1109333"/>
          <a:ext cx="795826" cy="7958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0104111-36B5-4B83-A211-98A71F210C68}">
      <dsp:nvSpPr>
        <dsp:cNvPr id="0" name=""/>
        <dsp:cNvSpPr/>
      </dsp:nvSpPr>
      <dsp:spPr>
        <a:xfrm>
          <a:off x="1671235" y="783768"/>
          <a:ext cx="5021578" cy="144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136" tIns="153136" rIns="153136" bIns="153136" numCol="1" spcCol="1270" anchor="ctr" anchorCtr="0">
          <a:noAutofit/>
        </a:bodyPr>
        <a:lstStyle/>
        <a:p>
          <a:pPr marL="0" lvl="0" indent="0" algn="l" defTabSz="75565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When we breathe, we inhale air and oxygen in the environment. This air is warmed and humidified through the nose and mouth, before travelling down the trachea, in to the bronchi, through the bronchioles to the alveoli</a:t>
          </a:r>
          <a:endParaRPr lang="en-US" sz="1700" kern="1200" dirty="0">
            <a:latin typeface="Arial" panose="020B0604020202020204" pitchFamily="34" charset="0"/>
            <a:cs typeface="Arial" panose="020B0604020202020204" pitchFamily="34" charset="0"/>
          </a:endParaRPr>
        </a:p>
      </dsp:txBody>
      <dsp:txXfrm>
        <a:off x="1671235" y="783768"/>
        <a:ext cx="5021578" cy="1446957"/>
      </dsp:txXfrm>
    </dsp:sp>
    <dsp:sp modelId="{B23CE747-4ED2-454E-9610-A6C7FF29381B}">
      <dsp:nvSpPr>
        <dsp:cNvPr id="0" name=""/>
        <dsp:cNvSpPr/>
      </dsp:nvSpPr>
      <dsp:spPr>
        <a:xfrm>
          <a:off x="0" y="2592464"/>
          <a:ext cx="6692813" cy="14469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0B9694-B0C5-484A-8CD5-AC6802087EF7}">
      <dsp:nvSpPr>
        <dsp:cNvPr id="0" name=""/>
        <dsp:cNvSpPr/>
      </dsp:nvSpPr>
      <dsp:spPr>
        <a:xfrm>
          <a:off x="437704" y="2918029"/>
          <a:ext cx="795826" cy="7958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E8F226D-3BE3-49BE-B0ED-051BE7852779}">
      <dsp:nvSpPr>
        <dsp:cNvPr id="0" name=""/>
        <dsp:cNvSpPr/>
      </dsp:nvSpPr>
      <dsp:spPr>
        <a:xfrm>
          <a:off x="1671235" y="2592464"/>
          <a:ext cx="5021578" cy="144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3136" tIns="153136" rIns="153136" bIns="153136" numCol="1" spcCol="1270" anchor="ctr" anchorCtr="0">
          <a:noAutofit/>
        </a:bodyPr>
        <a:lstStyle/>
        <a:p>
          <a:pPr marL="0" lvl="0" indent="0" algn="l" defTabSz="755650">
            <a:lnSpc>
              <a:spcPct val="90000"/>
            </a:lnSpc>
            <a:spcBef>
              <a:spcPct val="0"/>
            </a:spcBef>
            <a:spcAft>
              <a:spcPct val="35000"/>
            </a:spcAft>
            <a:buNone/>
          </a:pPr>
          <a:r>
            <a:rPr lang="en-GB" sz="1700" kern="1200" dirty="0">
              <a:latin typeface="Arial" panose="020B0604020202020204" pitchFamily="34" charset="0"/>
              <a:cs typeface="Arial" panose="020B0604020202020204" pitchFamily="34" charset="0"/>
            </a:rPr>
            <a:t>In the alveoli, oxygen is passed through to the blood, and carbon dioxide (waste product) is breathed out</a:t>
          </a:r>
          <a:endParaRPr lang="en-US" sz="1700" kern="1200" dirty="0">
            <a:latin typeface="Arial" panose="020B0604020202020204" pitchFamily="34" charset="0"/>
            <a:cs typeface="Arial" panose="020B0604020202020204" pitchFamily="34" charset="0"/>
          </a:endParaRPr>
        </a:p>
      </dsp:txBody>
      <dsp:txXfrm>
        <a:off x="1671235" y="2592464"/>
        <a:ext cx="5021578" cy="14469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1020E3-6A80-48A3-AA29-45968607FCE2}">
      <dsp:nvSpPr>
        <dsp:cNvPr id="0" name=""/>
        <dsp:cNvSpPr/>
      </dsp:nvSpPr>
      <dsp:spPr>
        <a:xfrm>
          <a:off x="0" y="665190"/>
          <a:ext cx="9618133" cy="122804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05145D-F746-405B-B6C1-85AD0A2399F3}">
      <dsp:nvSpPr>
        <dsp:cNvPr id="0" name=""/>
        <dsp:cNvSpPr/>
      </dsp:nvSpPr>
      <dsp:spPr>
        <a:xfrm>
          <a:off x="371483" y="941500"/>
          <a:ext cx="675424" cy="6754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349B0AD-F383-4710-A09B-66563819722F}">
      <dsp:nvSpPr>
        <dsp:cNvPr id="0" name=""/>
        <dsp:cNvSpPr/>
      </dsp:nvSpPr>
      <dsp:spPr>
        <a:xfrm>
          <a:off x="1418391" y="665190"/>
          <a:ext cx="8199741"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10668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Children with CCHS are unable to detect when their breathing is absent or inadequate, which causes the levels of carbon dioxide in their blood to increase</a:t>
          </a:r>
          <a:endParaRPr lang="en-US" sz="2400" kern="1200" dirty="0">
            <a:latin typeface="Arial" panose="020B0604020202020204" pitchFamily="34" charset="0"/>
            <a:cs typeface="Arial" panose="020B0604020202020204" pitchFamily="34" charset="0"/>
          </a:endParaRPr>
        </a:p>
      </dsp:txBody>
      <dsp:txXfrm>
        <a:off x="1418391" y="665190"/>
        <a:ext cx="8199741" cy="1228044"/>
      </dsp:txXfrm>
    </dsp:sp>
    <dsp:sp modelId="{EBE2D306-B11D-4136-A6D7-41035E06D055}">
      <dsp:nvSpPr>
        <dsp:cNvPr id="0" name=""/>
        <dsp:cNvSpPr/>
      </dsp:nvSpPr>
      <dsp:spPr>
        <a:xfrm>
          <a:off x="0" y="2200246"/>
          <a:ext cx="9618133" cy="122804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514048-31E5-4B03-9AFE-C7C74C2EFE73}">
      <dsp:nvSpPr>
        <dsp:cNvPr id="0" name=""/>
        <dsp:cNvSpPr/>
      </dsp:nvSpPr>
      <dsp:spPr>
        <a:xfrm>
          <a:off x="371483" y="2476556"/>
          <a:ext cx="675424" cy="6754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70FE7B7-1EA2-4BC6-89E2-AE15EA125098}">
      <dsp:nvSpPr>
        <dsp:cNvPr id="0" name=""/>
        <dsp:cNvSpPr/>
      </dsp:nvSpPr>
      <dsp:spPr>
        <a:xfrm>
          <a:off x="1418391" y="2200246"/>
          <a:ext cx="8199741" cy="12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968" tIns="129968" rIns="129968" bIns="129968" numCol="1" spcCol="1270" anchor="ctr" anchorCtr="0">
          <a:noAutofit/>
        </a:bodyPr>
        <a:lstStyle/>
        <a:p>
          <a:pPr marL="0" lvl="0" indent="0" algn="l" defTabSz="1066800">
            <a:lnSpc>
              <a:spcPct val="90000"/>
            </a:lnSpc>
            <a:spcBef>
              <a:spcPct val="0"/>
            </a:spcBef>
            <a:spcAft>
              <a:spcPct val="35000"/>
            </a:spcAft>
            <a:buNone/>
          </a:pPr>
          <a:r>
            <a:rPr lang="en-GB" sz="2400" kern="1200" dirty="0">
              <a:latin typeface="Arial" panose="020B0604020202020204" pitchFamily="34" charset="0"/>
              <a:cs typeface="Arial" panose="020B0604020202020204" pitchFamily="34" charset="0"/>
            </a:rPr>
            <a:t>Monitoring can include Sp02 and C02 monitoring</a:t>
          </a:r>
          <a:endParaRPr lang="en-US" sz="2400" kern="1200" dirty="0">
            <a:latin typeface="Arial" panose="020B0604020202020204" pitchFamily="34" charset="0"/>
            <a:cs typeface="Arial" panose="020B0604020202020204" pitchFamily="34" charset="0"/>
          </a:endParaRPr>
        </a:p>
      </dsp:txBody>
      <dsp:txXfrm>
        <a:off x="1418391" y="2200246"/>
        <a:ext cx="8199741" cy="12280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89AFB9-0E04-49FA-99C9-3C1FF3C387E8}">
      <dsp:nvSpPr>
        <dsp:cNvPr id="0" name=""/>
        <dsp:cNvSpPr/>
      </dsp:nvSpPr>
      <dsp:spPr>
        <a:xfrm>
          <a:off x="415797" y="2364896"/>
          <a:ext cx="936362" cy="93636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7430551-6B63-443D-B3E1-991A8A812240}">
      <dsp:nvSpPr>
        <dsp:cNvPr id="0" name=""/>
        <dsp:cNvSpPr/>
      </dsp:nvSpPr>
      <dsp:spPr>
        <a:xfrm>
          <a:off x="612433" y="2561532"/>
          <a:ext cx="543089" cy="54308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C68B580-56D3-408F-AF02-E899D786F2C3}">
      <dsp:nvSpPr>
        <dsp:cNvPr id="0" name=""/>
        <dsp:cNvSpPr/>
      </dsp:nvSpPr>
      <dsp:spPr>
        <a:xfrm>
          <a:off x="1552808" y="1735295"/>
          <a:ext cx="2207138" cy="21955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solidFill>
                <a:schemeClr val="tx2"/>
              </a:solidFill>
              <a:latin typeface="Arial" panose="020B0604020202020204" pitchFamily="34" charset="0"/>
              <a:cs typeface="Arial" panose="020B0604020202020204" pitchFamily="34" charset="0"/>
            </a:rPr>
            <a:t>Sometimes children with CCHS will have a carbon dioxide monitor at home which will attach to the ventilator circuit. This assesses the amount of carbon dioxide excreted with each breath</a:t>
          </a:r>
          <a:endParaRPr lang="en-US" sz="1600" kern="1200" dirty="0">
            <a:solidFill>
              <a:schemeClr val="tx2"/>
            </a:solidFill>
            <a:latin typeface="Arial" panose="020B0604020202020204" pitchFamily="34" charset="0"/>
            <a:cs typeface="Arial" panose="020B0604020202020204" pitchFamily="34" charset="0"/>
          </a:endParaRPr>
        </a:p>
      </dsp:txBody>
      <dsp:txXfrm>
        <a:off x="1552808" y="1735295"/>
        <a:ext cx="2207138" cy="2195562"/>
      </dsp:txXfrm>
    </dsp:sp>
    <dsp:sp modelId="{817ACB61-06E6-4F84-BDEB-0845FF191ADE}">
      <dsp:nvSpPr>
        <dsp:cNvPr id="0" name=""/>
        <dsp:cNvSpPr/>
      </dsp:nvSpPr>
      <dsp:spPr>
        <a:xfrm>
          <a:off x="4144525" y="2364896"/>
          <a:ext cx="936362" cy="93636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C7AB84-91AC-4227-BB66-DD447F61E8D2}">
      <dsp:nvSpPr>
        <dsp:cNvPr id="0" name=""/>
        <dsp:cNvSpPr/>
      </dsp:nvSpPr>
      <dsp:spPr>
        <a:xfrm>
          <a:off x="4341161" y="2561532"/>
          <a:ext cx="543089" cy="54308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88EB8D5-C537-4DC1-9848-83A43196A4B6}">
      <dsp:nvSpPr>
        <dsp:cNvPr id="0" name=""/>
        <dsp:cNvSpPr/>
      </dsp:nvSpPr>
      <dsp:spPr>
        <a:xfrm>
          <a:off x="5281536" y="1798794"/>
          <a:ext cx="2207138" cy="20685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solidFill>
                <a:schemeClr val="tx2"/>
              </a:solidFill>
              <a:latin typeface="Arial" panose="020B0604020202020204" pitchFamily="34" charset="0"/>
              <a:cs typeface="Arial" panose="020B0604020202020204" pitchFamily="34" charset="0"/>
            </a:rPr>
            <a:t>These children will usually have C02 target limits. This non-invasive piece of equipment will assist with the early detection of under breathing, providing parents with the opportunity to alter ventilation settings</a:t>
          </a:r>
          <a:endParaRPr lang="en-US" sz="1600" kern="1200" dirty="0">
            <a:solidFill>
              <a:schemeClr val="tx2"/>
            </a:solidFill>
            <a:latin typeface="Arial" panose="020B0604020202020204" pitchFamily="34" charset="0"/>
            <a:cs typeface="Arial" panose="020B0604020202020204" pitchFamily="34" charset="0"/>
          </a:endParaRPr>
        </a:p>
      </dsp:txBody>
      <dsp:txXfrm>
        <a:off x="5281536" y="1798794"/>
        <a:ext cx="2207138" cy="2068564"/>
      </dsp:txXfrm>
    </dsp:sp>
    <dsp:sp modelId="{BDA1B6C8-2F00-428A-9F38-309EF30994A9}">
      <dsp:nvSpPr>
        <dsp:cNvPr id="0" name=""/>
        <dsp:cNvSpPr/>
      </dsp:nvSpPr>
      <dsp:spPr>
        <a:xfrm>
          <a:off x="7873252" y="2364896"/>
          <a:ext cx="936362" cy="936362"/>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32C752-0BDC-4F14-B32F-A3EECDCA8339}">
      <dsp:nvSpPr>
        <dsp:cNvPr id="0" name=""/>
        <dsp:cNvSpPr/>
      </dsp:nvSpPr>
      <dsp:spPr>
        <a:xfrm>
          <a:off x="8069888" y="2561532"/>
          <a:ext cx="543089" cy="54308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0B95237C-FBD3-4EDC-9C7D-7B6AA9F18D51}">
      <dsp:nvSpPr>
        <dsp:cNvPr id="0" name=""/>
        <dsp:cNvSpPr/>
      </dsp:nvSpPr>
      <dsp:spPr>
        <a:xfrm>
          <a:off x="9010263" y="1709896"/>
          <a:ext cx="2207138" cy="2246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GB" sz="1600" kern="1200" dirty="0">
              <a:solidFill>
                <a:schemeClr val="tx2"/>
              </a:solidFill>
              <a:latin typeface="Arial" panose="020B0604020202020204" pitchFamily="34" charset="0"/>
              <a:cs typeface="Arial" panose="020B0604020202020204" pitchFamily="34" charset="0"/>
            </a:rPr>
            <a:t>CCHS is the only condition where C02 monitoring at home is required. C02 and Sp02 monitoring can be performed continuously overnight and without discomfort</a:t>
          </a:r>
          <a:endParaRPr lang="en-US" sz="1600" kern="1200" dirty="0">
            <a:solidFill>
              <a:schemeClr val="tx2"/>
            </a:solidFill>
            <a:latin typeface="Arial" panose="020B0604020202020204" pitchFamily="34" charset="0"/>
            <a:cs typeface="Arial" panose="020B0604020202020204" pitchFamily="34" charset="0"/>
          </a:endParaRPr>
        </a:p>
      </dsp:txBody>
      <dsp:txXfrm>
        <a:off x="9010263" y="1709896"/>
        <a:ext cx="2207138" cy="22463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E16B6F-A7CC-4238-8D6C-D88F509CF5C3}">
      <dsp:nvSpPr>
        <dsp:cNvPr id="0" name=""/>
        <dsp:cNvSpPr/>
      </dsp:nvSpPr>
      <dsp:spPr>
        <a:xfrm>
          <a:off x="1174"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5017C8-A3F3-449A-BEA2-CD99860C9A50}">
      <dsp:nvSpPr>
        <dsp:cNvPr id="0" name=""/>
        <dsp:cNvSpPr/>
      </dsp:nvSpPr>
      <dsp:spPr>
        <a:xfrm>
          <a:off x="45906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solidFill>
                <a:schemeClr val="tx2"/>
              </a:solidFill>
              <a:latin typeface="Arial" panose="020B0604020202020204" pitchFamily="34" charset="0"/>
              <a:cs typeface="Arial" panose="020B0604020202020204" pitchFamily="34" charset="0"/>
            </a:rPr>
            <a:t>These children should be able to undertake normal day to day activities, although swimming and playing near water should be avoided</a:t>
          </a:r>
          <a:endParaRPr lang="en-US" sz="2600" kern="1200" dirty="0">
            <a:solidFill>
              <a:schemeClr val="tx2"/>
            </a:solidFill>
            <a:latin typeface="Arial" panose="020B0604020202020204" pitchFamily="34" charset="0"/>
            <a:cs typeface="Arial" panose="020B0604020202020204" pitchFamily="34" charset="0"/>
          </a:endParaRPr>
        </a:p>
      </dsp:txBody>
      <dsp:txXfrm>
        <a:off x="535713" y="1032452"/>
        <a:ext cx="3967760" cy="2463577"/>
      </dsp:txXfrm>
    </dsp:sp>
    <dsp:sp modelId="{CDE8E647-DA50-42AF-A881-A3FE1F9F42DB}">
      <dsp:nvSpPr>
        <dsp:cNvPr id="0" name=""/>
        <dsp:cNvSpPr/>
      </dsp:nvSpPr>
      <dsp:spPr>
        <a:xfrm>
          <a:off x="5038013" y="520807"/>
          <a:ext cx="4121050" cy="2616867"/>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1D467F-1D51-43F6-98C7-1D08E4FCD2A2}">
      <dsp:nvSpPr>
        <dsp:cNvPr id="0" name=""/>
        <dsp:cNvSpPr/>
      </dsp:nvSpPr>
      <dsp:spPr>
        <a:xfrm>
          <a:off x="5495908" y="955807"/>
          <a:ext cx="4121050" cy="2616867"/>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solidFill>
                <a:schemeClr val="tx2"/>
              </a:solidFill>
              <a:latin typeface="Arial" panose="020B0604020202020204" pitchFamily="34" charset="0"/>
              <a:cs typeface="Arial" panose="020B0604020202020204" pitchFamily="34" charset="0"/>
            </a:rPr>
            <a:t>Most young people with CCHS grow up to adulthood and enjoy a normal work and family life. Ventilatory support will be reviewed regularly </a:t>
          </a:r>
          <a:endParaRPr lang="en-US" sz="2600" kern="1200" dirty="0">
            <a:solidFill>
              <a:schemeClr val="tx2"/>
            </a:solidFill>
            <a:latin typeface="Arial" panose="020B0604020202020204" pitchFamily="34" charset="0"/>
            <a:cs typeface="Arial" panose="020B0604020202020204" pitchFamily="34" charset="0"/>
          </a:endParaRPr>
        </a:p>
      </dsp:txBody>
      <dsp:txXfrm>
        <a:off x="5572553" y="1032452"/>
        <a:ext cx="3967760" cy="246357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1185C6-A868-41F0-9F45-64D8B5152E02}" type="datetimeFigureOut">
              <a:rPr lang="en-GB" smtClean="0"/>
              <a:t>22/04/2021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A3B5A2-3673-4214-AA8C-5A042B7BE138}" type="slidenum">
              <a:rPr lang="en-GB" smtClean="0"/>
              <a:t>‹#›</a:t>
            </a:fld>
            <a:endParaRPr lang="en-GB"/>
          </a:p>
        </p:txBody>
      </p:sp>
    </p:spTree>
    <p:extLst>
      <p:ext uri="{BB962C8B-B14F-4D97-AF65-F5344CB8AC3E}">
        <p14:creationId xmlns:p14="http://schemas.microsoft.com/office/powerpoint/2010/main" val="3965949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A54690E2-386C-44CB-8DF1-77AE2F1B35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DE75310D-6399-41CC-83E2-58ABB53AA5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0484" name="Slide Number Placeholder 3">
            <a:extLst>
              <a:ext uri="{FF2B5EF4-FFF2-40B4-BE49-F238E27FC236}">
                <a16:creationId xmlns:a16="http://schemas.microsoft.com/office/drawing/2014/main" id="{50323E09-F813-4C37-9E1B-18DC59D9AB63}"/>
              </a:ext>
            </a:extLst>
          </p:cNvPr>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Lucida Sans Unicode" panose="020B0602030504020204" pitchFamily="34" charset="0"/>
                <a:cs typeface="Arial" panose="020B0604020202020204" pitchFamily="34" charset="0"/>
              </a:defRPr>
            </a:lvl1pPr>
            <a:lvl2pPr marL="742950" indent="-285750" eaLnBrk="0" hangingPunct="0">
              <a:defRPr>
                <a:solidFill>
                  <a:schemeClr val="tx1"/>
                </a:solidFill>
                <a:latin typeface="Lucida Sans Unicode" panose="020B0602030504020204" pitchFamily="34" charset="0"/>
                <a:cs typeface="Arial" panose="020B0604020202020204" pitchFamily="34" charset="0"/>
              </a:defRPr>
            </a:lvl2pPr>
            <a:lvl3pPr marL="1143000" indent="-228600" eaLnBrk="0" hangingPunct="0">
              <a:defRPr>
                <a:solidFill>
                  <a:schemeClr val="tx1"/>
                </a:solidFill>
                <a:latin typeface="Lucida Sans Unicode" panose="020B0602030504020204" pitchFamily="34" charset="0"/>
                <a:cs typeface="Arial" panose="020B0604020202020204" pitchFamily="34" charset="0"/>
              </a:defRPr>
            </a:lvl3pPr>
            <a:lvl4pPr marL="1600200" indent="-228600" eaLnBrk="0" hangingPunct="0">
              <a:defRPr>
                <a:solidFill>
                  <a:schemeClr val="tx1"/>
                </a:solidFill>
                <a:latin typeface="Lucida Sans Unicode" panose="020B0602030504020204" pitchFamily="34" charset="0"/>
                <a:cs typeface="Arial" panose="020B0604020202020204" pitchFamily="34" charset="0"/>
              </a:defRPr>
            </a:lvl4pPr>
            <a:lvl5pPr marL="2057400" indent="-228600" eaLnBrk="0" hangingPunct="0">
              <a:defRPr>
                <a:solidFill>
                  <a:schemeClr val="tx1"/>
                </a:solidFill>
                <a:latin typeface="Lucida Sans Unicode" panose="020B0602030504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cs typeface="Arial" panose="020B0604020202020204" pitchFamily="34" charset="0"/>
              </a:defRPr>
            </a:lvl9pPr>
          </a:lstStyle>
          <a:p>
            <a:pPr eaLnBrk="1" hangingPunct="1"/>
            <a:fld id="{490420A1-5BB7-4737-AED3-B15CF653B997}" type="slidenum">
              <a:rPr lang="en-GB" altLang="en-US">
                <a:latin typeface="Calibri" panose="020F0502020204030204" pitchFamily="34" charset="0"/>
              </a:rPr>
              <a:pPr eaLnBrk="1" hangingPunct="1"/>
              <a:t>2</a:t>
            </a:fld>
            <a:endParaRPr lang="en-GB" altLang="en-US">
              <a:latin typeface="Calibri" panose="020F0502020204030204" pitchFamily="34" charset="0"/>
            </a:endParaRPr>
          </a:p>
        </p:txBody>
      </p:sp>
      <p:sp>
        <p:nvSpPr>
          <p:cNvPr id="20485" name="Header Placeholder 4">
            <a:extLst>
              <a:ext uri="{FF2B5EF4-FFF2-40B4-BE49-F238E27FC236}">
                <a16:creationId xmlns:a16="http://schemas.microsoft.com/office/drawing/2014/main" id="{113AF012-B5EE-476B-BA55-AF886429150A}"/>
              </a:ext>
            </a:extLst>
          </p:cNvPr>
          <p:cNvSpPr>
            <a:spLocks noGrp="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Lucida Sans Unicode" pitchFamily="34" charset="0"/>
              </a:defRPr>
            </a:lvl1pPr>
            <a:lvl2pPr marL="742950" indent="-285750">
              <a:defRPr>
                <a:solidFill>
                  <a:schemeClr val="tx1"/>
                </a:solidFill>
                <a:latin typeface="Lucida Sans Unicode" pitchFamily="34" charset="0"/>
              </a:defRPr>
            </a:lvl2pPr>
            <a:lvl3pPr marL="1143000" indent="-228600">
              <a:defRPr>
                <a:solidFill>
                  <a:schemeClr val="tx1"/>
                </a:solidFill>
                <a:latin typeface="Lucida Sans Unicode" pitchFamily="34" charset="0"/>
              </a:defRPr>
            </a:lvl3pPr>
            <a:lvl4pPr marL="1600200" indent="-228600">
              <a:defRPr>
                <a:solidFill>
                  <a:schemeClr val="tx1"/>
                </a:solidFill>
                <a:latin typeface="Lucida Sans Unicode" pitchFamily="34" charset="0"/>
              </a:defRPr>
            </a:lvl4pPr>
            <a:lvl5pPr marL="2057400" indent="-228600">
              <a:defRPr>
                <a:solidFill>
                  <a:schemeClr val="tx1"/>
                </a:solidFill>
                <a:latin typeface="Lucida Sans Unicode" pitchFamily="34" charset="0"/>
              </a:defRPr>
            </a:lvl5pPr>
            <a:lvl6pPr marL="2514600" indent="-228600" fontAlgn="base">
              <a:spcBef>
                <a:spcPct val="0"/>
              </a:spcBef>
              <a:spcAft>
                <a:spcPct val="0"/>
              </a:spcAft>
              <a:defRPr>
                <a:solidFill>
                  <a:schemeClr val="tx1"/>
                </a:solidFill>
                <a:latin typeface="Lucida Sans Unicode" pitchFamily="34" charset="0"/>
              </a:defRPr>
            </a:lvl6pPr>
            <a:lvl7pPr marL="2971800" indent="-228600" fontAlgn="base">
              <a:spcBef>
                <a:spcPct val="0"/>
              </a:spcBef>
              <a:spcAft>
                <a:spcPct val="0"/>
              </a:spcAft>
              <a:defRPr>
                <a:solidFill>
                  <a:schemeClr val="tx1"/>
                </a:solidFill>
                <a:latin typeface="Lucida Sans Unicode" pitchFamily="34" charset="0"/>
              </a:defRPr>
            </a:lvl7pPr>
            <a:lvl8pPr marL="3429000" indent="-228600" fontAlgn="base">
              <a:spcBef>
                <a:spcPct val="0"/>
              </a:spcBef>
              <a:spcAft>
                <a:spcPct val="0"/>
              </a:spcAft>
              <a:defRPr>
                <a:solidFill>
                  <a:schemeClr val="tx1"/>
                </a:solidFill>
                <a:latin typeface="Lucida Sans Unicode" pitchFamily="34" charset="0"/>
              </a:defRPr>
            </a:lvl8pPr>
            <a:lvl9pPr marL="3886200" indent="-228600" fontAlgn="base">
              <a:spcBef>
                <a:spcPct val="0"/>
              </a:spcBef>
              <a:spcAft>
                <a:spcPct val="0"/>
              </a:spcAft>
              <a:defRPr>
                <a:solidFill>
                  <a:schemeClr val="tx1"/>
                </a:solidFill>
                <a:latin typeface="Lucida Sans Unicode" pitchFamily="34" charset="0"/>
              </a:defRPr>
            </a:lvl9pPr>
          </a:lstStyle>
          <a:p>
            <a:pPr fontAlgn="base">
              <a:spcBef>
                <a:spcPct val="0"/>
              </a:spcBef>
              <a:spcAft>
                <a:spcPct val="0"/>
              </a:spcAft>
              <a:defRPr/>
            </a:pPr>
            <a:endParaRPr lang="en-GB" alt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A15AE2-102C-4C02-8A71-E0360520694C}"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3821977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B580F8-7D79-4F7E-88D4-643ED9E5AC6B}"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2792839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476FA7-8545-4569-B434-0057CD173154}"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42148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421C7B-EB0B-406D-B5B0-30CB7EC0CF9D}"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294703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05E973-0D16-4957-AA94-C0F75F729970}"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5456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8E5097-81C0-4523-B145-599CEFAC0A9A}"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1561130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0247B7-57F1-4526-88BF-25EC8621B933}"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35769571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BDA1B3-B468-432A-9D0C-9C94066237F8}"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253946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FB950A-313D-4D73-BD04-2C168A3150DB}"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3962146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EEA75A-6D9D-4885-B2FD-688E0ECD09CF}" type="datetime1">
              <a:rPr lang="en-GB" smtClean="0"/>
              <a:t>22/04/2021</a:t>
            </a:fld>
            <a:endParaRPr lang="en-GB"/>
          </a:p>
        </p:txBody>
      </p:sp>
      <p:sp>
        <p:nvSpPr>
          <p:cNvPr id="5" name="Footer Placeholder 4"/>
          <p:cNvSpPr>
            <a:spLocks noGrp="1"/>
          </p:cNvSpPr>
          <p:nvPr>
            <p:ph type="ftr" sz="quarter" idx="11"/>
          </p:nvPr>
        </p:nvSpPr>
        <p:spPr/>
        <p:txBody>
          <a:bodyPr/>
          <a:lstStyle/>
          <a:p>
            <a:r>
              <a:rPr lang="en-GB"/>
              <a:t>EMNODN Learning Library</a:t>
            </a:r>
          </a:p>
        </p:txBody>
      </p:sp>
      <p:sp>
        <p:nvSpPr>
          <p:cNvPr id="6" name="Slide Number Placeholder 5"/>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105744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D15B6C-8D9C-4768-9A41-A499AD2F17D9}" type="datetime1">
              <a:rPr lang="en-GB" smtClean="0"/>
              <a:t>22/04/2021</a:t>
            </a:fld>
            <a:endParaRPr lang="en-GB"/>
          </a:p>
        </p:txBody>
      </p:sp>
      <p:sp>
        <p:nvSpPr>
          <p:cNvPr id="6" name="Footer Placeholder 5"/>
          <p:cNvSpPr>
            <a:spLocks noGrp="1"/>
          </p:cNvSpPr>
          <p:nvPr>
            <p:ph type="ftr" sz="quarter" idx="11"/>
          </p:nvPr>
        </p:nvSpPr>
        <p:spPr/>
        <p:txBody>
          <a:bodyPr/>
          <a:lstStyle/>
          <a:p>
            <a:r>
              <a:rPr lang="en-GB"/>
              <a:t>EMNODN Learning Library</a:t>
            </a:r>
          </a:p>
        </p:txBody>
      </p:sp>
      <p:sp>
        <p:nvSpPr>
          <p:cNvPr id="7" name="Slide Number Placeholder 6"/>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4146870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F333E8-C049-4C89-9065-9BD617177FFC}" type="datetime1">
              <a:rPr lang="en-GB" smtClean="0"/>
              <a:t>22/04/2021</a:t>
            </a:fld>
            <a:endParaRPr lang="en-GB"/>
          </a:p>
        </p:txBody>
      </p:sp>
      <p:sp>
        <p:nvSpPr>
          <p:cNvPr id="8" name="Footer Placeholder 7"/>
          <p:cNvSpPr>
            <a:spLocks noGrp="1"/>
          </p:cNvSpPr>
          <p:nvPr>
            <p:ph type="ftr" sz="quarter" idx="11"/>
          </p:nvPr>
        </p:nvSpPr>
        <p:spPr/>
        <p:txBody>
          <a:bodyPr/>
          <a:lstStyle/>
          <a:p>
            <a:r>
              <a:rPr lang="en-GB"/>
              <a:t>EMNODN Learning Library</a:t>
            </a:r>
          </a:p>
        </p:txBody>
      </p:sp>
      <p:sp>
        <p:nvSpPr>
          <p:cNvPr id="9" name="Slide Number Placeholder 8"/>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3681264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2FAE92-54C6-4971-BE8F-08092882F0C1}" type="datetime1">
              <a:rPr lang="en-GB" smtClean="0"/>
              <a:t>22/04/2021</a:t>
            </a:fld>
            <a:endParaRPr lang="en-GB"/>
          </a:p>
        </p:txBody>
      </p:sp>
      <p:sp>
        <p:nvSpPr>
          <p:cNvPr id="4" name="Footer Placeholder 3"/>
          <p:cNvSpPr>
            <a:spLocks noGrp="1"/>
          </p:cNvSpPr>
          <p:nvPr>
            <p:ph type="ftr" sz="quarter" idx="11"/>
          </p:nvPr>
        </p:nvSpPr>
        <p:spPr/>
        <p:txBody>
          <a:bodyPr/>
          <a:lstStyle/>
          <a:p>
            <a:r>
              <a:rPr lang="en-GB"/>
              <a:t>EMNODN Learning Library</a:t>
            </a:r>
          </a:p>
        </p:txBody>
      </p:sp>
      <p:sp>
        <p:nvSpPr>
          <p:cNvPr id="5" name="Slide Number Placeholder 4"/>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2815466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3A28FE-8A99-4C74-89DC-82B49BAFD6F4}" type="datetime1">
              <a:rPr lang="en-GB" smtClean="0"/>
              <a:t>22/04/2021</a:t>
            </a:fld>
            <a:endParaRPr lang="en-GB"/>
          </a:p>
        </p:txBody>
      </p:sp>
      <p:sp>
        <p:nvSpPr>
          <p:cNvPr id="3" name="Footer Placeholder 2"/>
          <p:cNvSpPr>
            <a:spLocks noGrp="1"/>
          </p:cNvSpPr>
          <p:nvPr>
            <p:ph type="ftr" sz="quarter" idx="11"/>
          </p:nvPr>
        </p:nvSpPr>
        <p:spPr/>
        <p:txBody>
          <a:bodyPr/>
          <a:lstStyle/>
          <a:p>
            <a:r>
              <a:rPr lang="en-GB"/>
              <a:t>EMNODN Learning Library</a:t>
            </a:r>
          </a:p>
        </p:txBody>
      </p:sp>
      <p:sp>
        <p:nvSpPr>
          <p:cNvPr id="4" name="Slide Number Placeholder 3"/>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74812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D94AC7A-5101-4ED5-AB33-41333E57E218}" type="datetime1">
              <a:rPr lang="en-GB" smtClean="0"/>
              <a:t>22/04/2021</a:t>
            </a:fld>
            <a:endParaRPr lang="en-GB"/>
          </a:p>
        </p:txBody>
      </p:sp>
      <p:sp>
        <p:nvSpPr>
          <p:cNvPr id="6" name="Footer Placeholder 5"/>
          <p:cNvSpPr>
            <a:spLocks noGrp="1"/>
          </p:cNvSpPr>
          <p:nvPr>
            <p:ph type="ftr" sz="quarter" idx="11"/>
          </p:nvPr>
        </p:nvSpPr>
        <p:spPr/>
        <p:txBody>
          <a:bodyPr/>
          <a:lstStyle/>
          <a:p>
            <a:r>
              <a:rPr lang="en-GB"/>
              <a:t>EMNODN Learning Library</a:t>
            </a:r>
          </a:p>
        </p:txBody>
      </p:sp>
      <p:sp>
        <p:nvSpPr>
          <p:cNvPr id="7" name="Slide Number Placeholder 6"/>
          <p:cNvSpPr>
            <a:spLocks noGrp="1"/>
          </p:cNvSpPr>
          <p:nvPr>
            <p:ph type="sldNum" sz="quarter" idx="12"/>
          </p:nvPr>
        </p:nvSpPr>
        <p:spPr/>
        <p:txBody>
          <a:bodyPr/>
          <a:lstStyle/>
          <a:p>
            <a:fld id="{49DDAEBF-1BCB-4707-BC7F-F2D3E6414991}" type="slidenum">
              <a:rPr lang="en-GB" smtClean="0"/>
              <a:t>‹#›</a:t>
            </a:fld>
            <a:endParaRPr lang="en-GB"/>
          </a:p>
        </p:txBody>
      </p:sp>
    </p:spTree>
    <p:extLst>
      <p:ext uri="{BB962C8B-B14F-4D97-AF65-F5344CB8AC3E}">
        <p14:creationId xmlns:p14="http://schemas.microsoft.com/office/powerpoint/2010/main" val="4033140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GB"/>
              <a:t>EMNODN Learning Library</a:t>
            </a:r>
          </a:p>
        </p:txBody>
      </p:sp>
      <p:sp>
        <p:nvSpPr>
          <p:cNvPr id="7" name="Slide Number Placeholder 6"/>
          <p:cNvSpPr>
            <a:spLocks noGrp="1"/>
          </p:cNvSpPr>
          <p:nvPr>
            <p:ph type="sldNum" sz="quarter" idx="12"/>
          </p:nvPr>
        </p:nvSpPr>
        <p:spPr/>
        <p:txBody>
          <a:bodyPr/>
          <a:lstStyle/>
          <a:p>
            <a:fld id="{49DDAEBF-1BCB-4707-BC7F-F2D3E6414991}" type="slidenum">
              <a:rPr lang="en-GB" smtClean="0"/>
              <a:t>‹#›</a:t>
            </a:fld>
            <a:endParaRPr lang="en-GB"/>
          </a:p>
        </p:txBody>
      </p:sp>
      <p:sp>
        <p:nvSpPr>
          <p:cNvPr id="5" name="Date Placeholder 4"/>
          <p:cNvSpPr>
            <a:spLocks noGrp="1"/>
          </p:cNvSpPr>
          <p:nvPr>
            <p:ph type="dt" sz="half" idx="10"/>
          </p:nvPr>
        </p:nvSpPr>
        <p:spPr/>
        <p:txBody>
          <a:bodyPr/>
          <a:lstStyle/>
          <a:p>
            <a:fld id="{D0B46DC7-8256-492F-A305-FDD1D528C7D2}" type="datetime1">
              <a:rPr lang="en-GB" smtClean="0"/>
              <a:t>22/04/2021</a:t>
            </a:fld>
            <a:endParaRPr lang="en-GB"/>
          </a:p>
        </p:txBody>
      </p:sp>
    </p:spTree>
    <p:extLst>
      <p:ext uri="{BB962C8B-B14F-4D97-AF65-F5344CB8AC3E}">
        <p14:creationId xmlns:p14="http://schemas.microsoft.com/office/powerpoint/2010/main" val="531451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C3DC43F-46CF-477E-BAB6-B716A7B9FC8D}" type="datetime1">
              <a:rPr lang="en-GB" smtClean="0"/>
              <a:t>22/04/2021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a:t>EMNODN Learning Library</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9DDAEBF-1BCB-4707-BC7F-F2D3E6414991}" type="slidenum">
              <a:rPr lang="en-GB" smtClean="0"/>
              <a:t>‹#›</a:t>
            </a:fld>
            <a:endParaRPr lang="en-GB"/>
          </a:p>
        </p:txBody>
      </p:sp>
    </p:spTree>
    <p:extLst>
      <p:ext uri="{BB962C8B-B14F-4D97-AF65-F5344CB8AC3E}">
        <p14:creationId xmlns:p14="http://schemas.microsoft.com/office/powerpoint/2010/main" val="195989614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hyperlink" Target="https://www.cchsuk.org/" TargetMode="External"/><Relationship Id="rId2" Type="http://schemas.openxmlformats.org/officeDocument/2006/relationships/hyperlink" Target="http://www.cchssupport.co.uk/" TargetMode="External"/><Relationship Id="rId1" Type="http://schemas.openxmlformats.org/officeDocument/2006/relationships/slideLayout" Target="../slideLayouts/slideLayout2.xml"/><Relationship Id="rId6" Type="http://schemas.openxmlformats.org/officeDocument/2006/relationships/hyperlink" Target="https://www.gosh.nhs.uk/conditions-and-treatments/conditions-we-treat/congenital-central-hypoventilation-syndrome" TargetMode="External"/><Relationship Id="rId5" Type="http://schemas.openxmlformats.org/officeDocument/2006/relationships/hyperlink" Target="https://www.cchsuk.org/s/Congenital-Central-Hypoventilation-Syndrome-Neurocognitive-Functioning-in-School-Age-Children.pdf" TargetMode="External"/><Relationship Id="rId4" Type="http://schemas.openxmlformats.org/officeDocument/2006/relationships/hyperlink" Target="https://www.cchsuk.org/s/EU-CHS-Patient-Information-Booklet.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8" name="Rectangle 117">
            <a:extLst>
              <a:ext uri="{FF2B5EF4-FFF2-40B4-BE49-F238E27FC236}">
                <a16:creationId xmlns:a16="http://schemas.microsoft.com/office/drawing/2014/main" id="{DD6BC9EB-F181-48AB-BCA2-3D1DB20D2D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6646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01B3FE-7E53-40CE-A84A-BA502EFB98EE}"/>
              </a:ext>
            </a:extLst>
          </p:cNvPr>
          <p:cNvSpPr>
            <a:spLocks noGrp="1"/>
          </p:cNvSpPr>
          <p:nvPr>
            <p:ph type="ctrTitle"/>
          </p:nvPr>
        </p:nvSpPr>
        <p:spPr>
          <a:xfrm>
            <a:off x="1339593" y="1943584"/>
            <a:ext cx="5698067" cy="1502229"/>
          </a:xfrm>
        </p:spPr>
        <p:txBody>
          <a:bodyPr vert="horz" lIns="91440" tIns="45720" rIns="91440" bIns="45720" rtlCol="0" anchor="ctr">
            <a:normAutofit/>
          </a:bodyPr>
          <a:lstStyle/>
          <a:p>
            <a:r>
              <a:rPr lang="en-US" dirty="0">
                <a:latin typeface="Arial" panose="020B0604020202020204" pitchFamily="34" charset="0"/>
                <a:cs typeface="Arial" panose="020B0604020202020204" pitchFamily="34" charset="0"/>
              </a:rPr>
              <a:t>Learning Library</a:t>
            </a:r>
          </a:p>
        </p:txBody>
      </p:sp>
      <p:sp>
        <p:nvSpPr>
          <p:cNvPr id="120" name="Isosceles Triangle 119">
            <a:extLst>
              <a:ext uri="{FF2B5EF4-FFF2-40B4-BE49-F238E27FC236}">
                <a16:creationId xmlns:a16="http://schemas.microsoft.com/office/drawing/2014/main" id="{D33AAA80-39DC-4020-9BFF-0718F35C7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22" name="Straight Connector 121">
            <a:extLst>
              <a:ext uri="{FF2B5EF4-FFF2-40B4-BE49-F238E27FC236}">
                <a16:creationId xmlns:a16="http://schemas.microsoft.com/office/drawing/2014/main" id="{C9C5D90B-7EE3-4D26-AB7D-A5A3A6E112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639186"/>
            <a:ext cx="0" cy="3200400"/>
          </a:xfrm>
          <a:prstGeom prst="line">
            <a:avLst/>
          </a:prstGeom>
        </p:spPr>
        <p:style>
          <a:lnRef idx="1">
            <a:schemeClr val="accent1"/>
          </a:lnRef>
          <a:fillRef idx="0">
            <a:schemeClr val="accent1"/>
          </a:fillRef>
          <a:effectRef idx="0">
            <a:schemeClr val="accent1"/>
          </a:effectRef>
          <a:fontRef idx="minor">
            <a:schemeClr val="tx1"/>
          </a:fontRef>
        </p:style>
      </p:cxnSp>
      <p:sp>
        <p:nvSpPr>
          <p:cNvPr id="124" name="Isosceles Triangle 123">
            <a:extLst>
              <a:ext uri="{FF2B5EF4-FFF2-40B4-BE49-F238E27FC236}">
                <a16:creationId xmlns:a16="http://schemas.microsoft.com/office/drawing/2014/main" id="{1177F295-741F-4EFF-B0CA-BE69295AD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11349404" y="1217756"/>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id="{E9D7F9D2-DC82-4B23-872E-09DF2675FF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282" y="326354"/>
            <a:ext cx="893064" cy="359664"/>
          </a:xfrm>
          <a:prstGeom prst="rect">
            <a:avLst/>
          </a:prstGeom>
        </p:spPr>
      </p:pic>
      <p:sp>
        <p:nvSpPr>
          <p:cNvPr id="6" name="TextBox 5">
            <a:extLst>
              <a:ext uri="{FF2B5EF4-FFF2-40B4-BE49-F238E27FC236}">
                <a16:creationId xmlns:a16="http://schemas.microsoft.com/office/drawing/2014/main" id="{21DCCCA7-A45E-45C6-A49D-A3738D7D7C1B}"/>
              </a:ext>
            </a:extLst>
          </p:cNvPr>
          <p:cNvSpPr txBox="1"/>
          <p:nvPr/>
        </p:nvSpPr>
        <p:spPr>
          <a:xfrm>
            <a:off x="8167914" y="778975"/>
            <a:ext cx="3685032" cy="600164"/>
          </a:xfrm>
          <a:prstGeom prst="rect">
            <a:avLst/>
          </a:prstGeom>
          <a:noFill/>
        </p:spPr>
        <p:txBody>
          <a:bodyPr wrap="square" rtlCol="0">
            <a:spAutoFit/>
          </a:bodyPr>
          <a:lstStyle/>
          <a:p>
            <a:pPr algn="r">
              <a:spcAft>
                <a:spcPts val="600"/>
              </a:spcAft>
            </a:pPr>
            <a:r>
              <a:rPr lang="en-GB" sz="1400" b="1" dirty="0">
                <a:latin typeface="Arial" panose="020B0604020202020204" pitchFamily="34" charset="0"/>
                <a:cs typeface="Arial" panose="020B0604020202020204" pitchFamily="34" charset="0"/>
              </a:rPr>
              <a:t>East Midlands Neonatal</a:t>
            </a:r>
            <a:endParaRPr lang="en-GB" sz="1400" b="1">
              <a:latin typeface="Arial" panose="020B0604020202020204" pitchFamily="34" charset="0"/>
              <a:cs typeface="Arial" panose="020B0604020202020204" pitchFamily="34" charset="0"/>
            </a:endParaRPr>
          </a:p>
          <a:p>
            <a:pPr algn="r">
              <a:spcAft>
                <a:spcPts val="600"/>
              </a:spcAft>
            </a:pPr>
            <a:r>
              <a:rPr lang="en-GB" sz="1400" b="1" dirty="0">
                <a:latin typeface="Arial" panose="020B0604020202020204" pitchFamily="34" charset="0"/>
                <a:cs typeface="Arial" panose="020B0604020202020204" pitchFamily="34" charset="0"/>
              </a:rPr>
              <a:t>Operational Delivery Network</a:t>
            </a:r>
            <a:endParaRPr lang="en-GB" sz="1400" b="1">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E3B0527F-B050-49CC-9F2A-9EEF29F49950}"/>
              </a:ext>
            </a:extLst>
          </p:cNvPr>
          <p:cNvSpPr>
            <a:spLocks noGrp="1"/>
          </p:cNvSpPr>
          <p:nvPr>
            <p:ph type="subTitle" idx="1"/>
          </p:nvPr>
        </p:nvSpPr>
        <p:spPr>
          <a:xfrm>
            <a:off x="2155022" y="3492854"/>
            <a:ext cx="8456871" cy="1663286"/>
          </a:xfrm>
          <a:solidFill>
            <a:schemeClr val="bg1"/>
          </a:solidFill>
        </p:spPr>
        <p:txBody>
          <a:bodyPr vert="horz" lIns="91440" tIns="45720" rIns="91440" bIns="45720" rtlCol="0" anchor="ctr">
            <a:normAutofit/>
          </a:bodyPr>
          <a:lstStyle/>
          <a:p>
            <a:pPr algn="l"/>
            <a:r>
              <a:rPr lang="en-US" sz="4000" dirty="0">
                <a:latin typeface="Arial" panose="020B0604020202020204" pitchFamily="34" charset="0"/>
                <a:cs typeface="Arial" panose="020B0604020202020204" pitchFamily="34" charset="0"/>
              </a:rPr>
              <a:t>Congenital Central </a:t>
            </a:r>
          </a:p>
          <a:p>
            <a:pPr algn="l"/>
            <a:r>
              <a:rPr lang="en-US" sz="4000" dirty="0">
                <a:latin typeface="Arial" panose="020B0604020202020204" pitchFamily="34" charset="0"/>
                <a:cs typeface="Arial" panose="020B0604020202020204" pitchFamily="34" charset="0"/>
              </a:rPr>
              <a:t>Hypoventilation Syndrome C.C.H.S</a:t>
            </a:r>
          </a:p>
        </p:txBody>
      </p:sp>
      <p:sp>
        <p:nvSpPr>
          <p:cNvPr id="11" name="Footer Placeholder 6">
            <a:extLst>
              <a:ext uri="{FF2B5EF4-FFF2-40B4-BE49-F238E27FC236}">
                <a16:creationId xmlns:a16="http://schemas.microsoft.com/office/drawing/2014/main" id="{3D0F67FA-93E6-4F9A-91F5-6D45B18FC3F7}"/>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extLst>
      <p:ext uri="{BB962C8B-B14F-4D97-AF65-F5344CB8AC3E}">
        <p14:creationId xmlns:p14="http://schemas.microsoft.com/office/powerpoint/2010/main" val="1476926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6E0D00CE-2806-46CA-9254-90B3C64E1B60}"/>
              </a:ext>
            </a:extLst>
          </p:cNvPr>
          <p:cNvSpPr>
            <a:spLocks noGrp="1"/>
          </p:cNvSpPr>
          <p:nvPr>
            <p:ph type="title"/>
          </p:nvPr>
        </p:nvSpPr>
        <p:spPr>
          <a:xfrm>
            <a:off x="1286933" y="609600"/>
            <a:ext cx="10197494" cy="1099457"/>
          </a:xfrm>
        </p:spPr>
        <p:txBody>
          <a:bodyPr>
            <a:normAutofit/>
          </a:bodyPr>
          <a:lstStyle/>
          <a:p>
            <a:pPr eaLnBrk="1" hangingPunct="1">
              <a:lnSpc>
                <a:spcPct val="90000"/>
              </a:lnSpc>
              <a:defRPr/>
            </a:pPr>
            <a:r>
              <a:rPr lang="en-GB" dirty="0">
                <a:latin typeface="Arial" panose="020B0604020202020204" pitchFamily="34" charset="0"/>
                <a:cs typeface="Arial" panose="020B0604020202020204" pitchFamily="34" charset="0"/>
              </a:rPr>
              <a:t>What is the long term outlook for children with CCHS? </a:t>
            </a:r>
          </a:p>
        </p:txBody>
      </p:sp>
      <p:sp>
        <p:nvSpPr>
          <p:cNvPr id="74" name="Isosceles Triangle 73">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8436" name="Content Placeholder 1">
            <a:extLst>
              <a:ext uri="{FF2B5EF4-FFF2-40B4-BE49-F238E27FC236}">
                <a16:creationId xmlns:a16="http://schemas.microsoft.com/office/drawing/2014/main" id="{0A793C2F-14A8-4A51-BABF-AE852CD5DC70}"/>
              </a:ext>
            </a:extLst>
          </p:cNvPr>
          <p:cNvGraphicFramePr>
            <a:graphicFrameLocks noGrp="1"/>
          </p:cNvGraphicFramePr>
          <p:nvPr>
            <p:ph idx="1"/>
            <p:extLst>
              <p:ext uri="{D42A27DB-BD31-4B8C-83A1-F6EECF244321}">
                <p14:modId xmlns:p14="http://schemas.microsoft.com/office/powerpoint/2010/main" val="2830469382"/>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Footer Placeholder 6">
            <a:extLst>
              <a:ext uri="{FF2B5EF4-FFF2-40B4-BE49-F238E27FC236}">
                <a16:creationId xmlns:a16="http://schemas.microsoft.com/office/drawing/2014/main" id="{4CDC9936-F5E1-4D2D-B68D-CD66172AEC19}"/>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460" name="Rectangle 7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9461" name="Rectangle 7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462" name="Straight Connector 7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953376"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9463" name="Straight Connector 7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2133042"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9464"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24631"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65"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46597"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66" name="Isosceles Triangle 8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5488"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67"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7655"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68" name="Isosceles Triangle 8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4821"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469" name="Freeform: Shape 88">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82154" y="-8467"/>
            <a:ext cx="7109846" cy="6866467"/>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itle 2">
            <a:extLst>
              <a:ext uri="{FF2B5EF4-FFF2-40B4-BE49-F238E27FC236}">
                <a16:creationId xmlns:a16="http://schemas.microsoft.com/office/drawing/2014/main" id="{70937267-B25A-4413-AE1B-D89CD8032AE1}"/>
              </a:ext>
            </a:extLst>
          </p:cNvPr>
          <p:cNvSpPr>
            <a:spLocks noGrp="1"/>
          </p:cNvSpPr>
          <p:nvPr>
            <p:ph type="title"/>
          </p:nvPr>
        </p:nvSpPr>
        <p:spPr>
          <a:xfrm>
            <a:off x="677334" y="609599"/>
            <a:ext cx="3843375" cy="5545667"/>
          </a:xfrm>
        </p:spPr>
        <p:txBody>
          <a:bodyPr anchor="ctr">
            <a:normAutofit/>
          </a:bodyPr>
          <a:lstStyle/>
          <a:p>
            <a:pPr>
              <a:defRPr/>
            </a:pPr>
            <a:r>
              <a:rPr lang="en-GB" dirty="0">
                <a:solidFill>
                  <a:schemeClr val="tx1">
                    <a:lumMod val="85000"/>
                    <a:lumOff val="15000"/>
                  </a:schemeClr>
                </a:solidFill>
                <a:latin typeface="Arial" panose="020B0604020202020204" pitchFamily="34" charset="0"/>
                <a:cs typeface="Arial" panose="020B0604020202020204" pitchFamily="34" charset="0"/>
              </a:rPr>
              <a:t>Where can I access more information?</a:t>
            </a:r>
            <a:r>
              <a:rPr lang="en-GB" dirty="0">
                <a:solidFill>
                  <a:schemeClr val="tx1">
                    <a:lumMod val="85000"/>
                    <a:lumOff val="15000"/>
                  </a:schemeClr>
                </a:solidFill>
              </a:rPr>
              <a:t> </a:t>
            </a:r>
          </a:p>
        </p:txBody>
      </p:sp>
      <p:sp>
        <p:nvSpPr>
          <p:cNvPr id="19458" name="Content Placeholder 1">
            <a:extLst>
              <a:ext uri="{FF2B5EF4-FFF2-40B4-BE49-F238E27FC236}">
                <a16:creationId xmlns:a16="http://schemas.microsoft.com/office/drawing/2014/main" id="{BFAC82C9-4D0A-4932-9DE2-A48A531473FF}"/>
              </a:ext>
            </a:extLst>
          </p:cNvPr>
          <p:cNvSpPr>
            <a:spLocks noGrp="1"/>
          </p:cNvSpPr>
          <p:nvPr>
            <p:ph idx="1"/>
          </p:nvPr>
        </p:nvSpPr>
        <p:spPr>
          <a:xfrm>
            <a:off x="6116084" y="609600"/>
            <a:ext cx="5511296" cy="5545667"/>
          </a:xfrm>
        </p:spPr>
        <p:txBody>
          <a:bodyPr anchor="ctr">
            <a:normAutofit/>
          </a:bodyPr>
          <a:lstStyle/>
          <a:p>
            <a:pPr>
              <a:buClr>
                <a:schemeClr val="tx1"/>
              </a:buClr>
              <a:buFont typeface="Wingdings" panose="05000000000000000000" pitchFamily="2" charset="2"/>
              <a:buChar char="§"/>
            </a:pPr>
            <a:r>
              <a:rPr lang="en-GB" altLang="en-US" dirty="0">
                <a:solidFill>
                  <a:schemeClr val="tx1"/>
                </a:solidFill>
                <a:latin typeface="Arial" panose="020B0604020202020204" pitchFamily="34" charset="0"/>
                <a:cs typeface="Arial" panose="020B0604020202020204" pitchFamily="34" charset="0"/>
              </a:rPr>
              <a:t>CCHS Support Group </a:t>
            </a:r>
            <a:r>
              <a:rPr lang="en-GB" altLang="en-US"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www.cchssupport.co.uk</a:t>
            </a:r>
            <a:r>
              <a:rPr lang="en-GB" altLang="en-US" dirty="0">
                <a:solidFill>
                  <a:schemeClr val="tx1"/>
                </a:solidFill>
                <a:latin typeface="Arial" panose="020B0604020202020204" pitchFamily="34" charset="0"/>
                <a:cs typeface="Arial" panose="020B0604020202020204" pitchFamily="34" charset="0"/>
              </a:rPr>
              <a:t> </a:t>
            </a:r>
          </a:p>
          <a:p>
            <a:pPr>
              <a:buClr>
                <a:schemeClr val="tx1"/>
              </a:buClr>
              <a:buFont typeface="Wingdings" panose="05000000000000000000" pitchFamily="2" charset="2"/>
              <a:buChar char="§"/>
            </a:pPr>
            <a:endParaRPr lang="en-GB" altLang="en-US" dirty="0">
              <a:solidFill>
                <a:schemeClr val="tx1"/>
              </a:solidFill>
              <a:latin typeface="Arial" panose="020B0604020202020204" pitchFamily="34" charset="0"/>
              <a:cs typeface="Arial" panose="020B0604020202020204" pitchFamily="34" charset="0"/>
            </a:endParaRPr>
          </a:p>
          <a:p>
            <a:pPr>
              <a:buClr>
                <a:schemeClr val="tx1"/>
              </a:buClr>
              <a:buFont typeface="Wingdings" panose="05000000000000000000" pitchFamily="2" charset="2"/>
              <a:buChar char="§"/>
            </a:pPr>
            <a:r>
              <a:rPr lang="en-GB" altLang="en-US" dirty="0">
                <a:solidFill>
                  <a:schemeClr val="tx1"/>
                </a:solidFill>
                <a:latin typeface="Arial" panose="020B0604020202020204" pitchFamily="34" charset="0"/>
                <a:cs typeface="Arial" panose="020B0604020202020204" pitchFamily="34" charset="0"/>
              </a:rPr>
              <a:t>CCHS UK </a:t>
            </a:r>
            <a:r>
              <a:rPr lang="en-GB" altLang="en-US" dirty="0">
                <a:solidFill>
                  <a:schemeClr val="tx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https://www.cchsuk.org/</a:t>
            </a:r>
            <a:r>
              <a:rPr lang="en-GB" altLang="en-US" dirty="0">
                <a:solidFill>
                  <a:schemeClr val="tx1"/>
                </a:solidFill>
                <a:latin typeface="Arial" panose="020B0604020202020204" pitchFamily="34" charset="0"/>
                <a:cs typeface="Arial" panose="020B0604020202020204" pitchFamily="34" charset="0"/>
              </a:rPr>
              <a:t> </a:t>
            </a:r>
          </a:p>
          <a:p>
            <a:pPr>
              <a:buClr>
                <a:schemeClr val="tx1"/>
              </a:buClr>
              <a:buFont typeface="Wingdings" panose="05000000000000000000" pitchFamily="2" charset="2"/>
              <a:buChar char="§"/>
            </a:pPr>
            <a:endParaRPr lang="en-GB" altLang="en-US" dirty="0">
              <a:solidFill>
                <a:schemeClr val="tx1"/>
              </a:solidFill>
              <a:latin typeface="Arial" panose="020B0604020202020204" pitchFamily="34" charset="0"/>
              <a:cs typeface="Arial" panose="020B0604020202020204" pitchFamily="34" charset="0"/>
            </a:endParaRPr>
          </a:p>
          <a:p>
            <a:pPr>
              <a:buClr>
                <a:schemeClr val="tx1"/>
              </a:buClr>
              <a:buFont typeface="Wingdings" panose="05000000000000000000" pitchFamily="2" charset="2"/>
              <a:buChar char="§"/>
            </a:pPr>
            <a:r>
              <a:rPr lang="en-GB" altLang="en-US" dirty="0">
                <a:solidFill>
                  <a:schemeClr val="tx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https://www.cchsuk.org/s/EU-CHS-Patient-Information-Booklet.pdf</a:t>
            </a:r>
            <a:r>
              <a:rPr lang="en-GB" altLang="en-US" dirty="0">
                <a:solidFill>
                  <a:schemeClr val="tx1"/>
                </a:solidFill>
                <a:latin typeface="Arial" panose="020B0604020202020204" pitchFamily="34" charset="0"/>
                <a:cs typeface="Arial" panose="020B0604020202020204" pitchFamily="34" charset="0"/>
              </a:rPr>
              <a:t> </a:t>
            </a:r>
          </a:p>
          <a:p>
            <a:pPr>
              <a:buClr>
                <a:schemeClr val="tx1"/>
              </a:buClr>
              <a:buFont typeface="Wingdings" panose="05000000000000000000" pitchFamily="2" charset="2"/>
              <a:buChar char="§"/>
            </a:pPr>
            <a:endParaRPr lang="en-GB" altLang="en-US" dirty="0">
              <a:solidFill>
                <a:schemeClr val="tx1"/>
              </a:solidFill>
              <a:latin typeface="Arial" panose="020B0604020202020204" pitchFamily="34" charset="0"/>
              <a:cs typeface="Arial" panose="020B0604020202020204" pitchFamily="34" charset="0"/>
            </a:endParaRPr>
          </a:p>
          <a:p>
            <a:pPr>
              <a:buClr>
                <a:schemeClr val="tx1"/>
              </a:buClr>
              <a:buFont typeface="Wingdings" panose="05000000000000000000" pitchFamily="2" charset="2"/>
              <a:buChar char="§"/>
            </a:pPr>
            <a:r>
              <a:rPr lang="en-GB" altLang="en-US" dirty="0">
                <a:solidFill>
                  <a:schemeClr val="tx1"/>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https://www.cchsuk.org/s/Congenital-Central-Hypoventilation-Syndrome-Neurocognitive-Functioning-in-School-Age-Children.pdf</a:t>
            </a:r>
            <a:r>
              <a:rPr lang="en-GB" altLang="en-US" dirty="0">
                <a:solidFill>
                  <a:schemeClr val="tx1"/>
                </a:solidFill>
                <a:latin typeface="Arial" panose="020B0604020202020204" pitchFamily="34" charset="0"/>
                <a:cs typeface="Arial" panose="020B0604020202020204" pitchFamily="34" charset="0"/>
              </a:rPr>
              <a:t> </a:t>
            </a:r>
          </a:p>
          <a:p>
            <a:pPr>
              <a:buClr>
                <a:schemeClr val="tx1"/>
              </a:buClr>
              <a:buFont typeface="Wingdings" panose="05000000000000000000" pitchFamily="2" charset="2"/>
              <a:buChar char="§"/>
            </a:pPr>
            <a:endParaRPr lang="en-GB" altLang="en-US" dirty="0">
              <a:solidFill>
                <a:schemeClr val="tx1"/>
              </a:solidFill>
              <a:latin typeface="Arial" panose="020B0604020202020204" pitchFamily="34" charset="0"/>
              <a:cs typeface="Arial" panose="020B0604020202020204" pitchFamily="34" charset="0"/>
            </a:endParaRPr>
          </a:p>
          <a:p>
            <a:pPr>
              <a:buClr>
                <a:schemeClr val="tx1"/>
              </a:buClr>
              <a:buFont typeface="Wingdings" panose="05000000000000000000" pitchFamily="2" charset="2"/>
              <a:buChar char="§"/>
            </a:pPr>
            <a:r>
              <a:rPr lang="en-GB" altLang="en-US" dirty="0">
                <a:solidFill>
                  <a:schemeClr val="tx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https://www.gosh.nhs.uk/conditions-and-treatments/conditions-we-treat/congenital-central-hypoventilation-syndrome</a:t>
            </a:r>
            <a:r>
              <a:rPr lang="en-GB" altLang="en-US" dirty="0">
                <a:solidFill>
                  <a:schemeClr val="tx1"/>
                </a:solidFill>
                <a:latin typeface="Arial" panose="020B0604020202020204" pitchFamily="34" charset="0"/>
                <a:cs typeface="Arial" panose="020B0604020202020204" pitchFamily="34" charset="0"/>
              </a:rPr>
              <a:t> </a:t>
            </a:r>
          </a:p>
        </p:txBody>
      </p:sp>
      <p:sp>
        <p:nvSpPr>
          <p:cNvPr id="16" name="Footer Placeholder 6">
            <a:extLst>
              <a:ext uri="{FF2B5EF4-FFF2-40B4-BE49-F238E27FC236}">
                <a16:creationId xmlns:a16="http://schemas.microsoft.com/office/drawing/2014/main" id="{58BD7EA0-B193-442C-8E13-1B821BBE9C51}"/>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tx1"/>
                </a:solidFill>
                <a:latin typeface="Arial" panose="020B0604020202020204" pitchFamily="34" charset="0"/>
                <a:cs typeface="Arial" panose="020B0604020202020204" pitchFamily="34" charset="0"/>
              </a:rPr>
              <a:t>EMNODN Learning Library</a:t>
            </a:r>
          </a:p>
          <a:p>
            <a:r>
              <a:rPr lang="en-US" sz="1000" kern="1200" dirty="0">
                <a:solidFill>
                  <a:schemeClr val="tx1"/>
                </a:solidFill>
                <a:latin typeface="Arial" panose="020B0604020202020204" pitchFamily="34" charset="0"/>
                <a:cs typeface="Arial" panose="020B0604020202020204" pitchFamily="34" charset="0"/>
              </a:rPr>
              <a:t>Content provided by Rachel Cook, University Hospitals of Derby &amp; Burton</a:t>
            </a:r>
          </a:p>
        </p:txBody>
      </p:sp>
    </p:spTree>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04EABE-ED5A-4D7B-A775-78DF9E29833E}"/>
              </a:ext>
            </a:extLst>
          </p:cNvPr>
          <p:cNvSpPr>
            <a:spLocks noGrp="1"/>
          </p:cNvSpPr>
          <p:nvPr>
            <p:ph idx="1"/>
          </p:nvPr>
        </p:nvSpPr>
        <p:spPr>
          <a:xfrm>
            <a:off x="677334" y="1955801"/>
            <a:ext cx="9088966" cy="4085562"/>
          </a:xfrm>
        </p:spPr>
        <p:txBody>
          <a:bodyPr>
            <a:normAutofit/>
          </a:bodyPr>
          <a:lstStyle/>
          <a:p>
            <a:pPr marL="452628">
              <a:spcBef>
                <a:spcPts val="0"/>
              </a:spcBef>
              <a:buFont typeface="Wingdings" panose="05000000000000000000" pitchFamily="2" charset="2"/>
              <a:buChar char="§"/>
              <a:defRPr/>
            </a:pPr>
            <a:r>
              <a:rPr lang="en-GB" sz="2000" dirty="0">
                <a:latin typeface="Arial" panose="020B0604020202020204" pitchFamily="34" charset="0"/>
                <a:cs typeface="Arial" panose="020B0604020202020204" pitchFamily="34" charset="0"/>
              </a:rPr>
              <a:t>Congenital: This means that children are born with this condition, although sometimes symptoms do not appear until a few hours after birth. The condition is caused by a genetic mutation affecting a particular gene named PHOX2B</a:t>
            </a:r>
          </a:p>
          <a:p>
            <a:pPr marL="452628">
              <a:spcBef>
                <a:spcPts val="0"/>
              </a:spcBef>
              <a:buFont typeface="Wingdings" panose="05000000000000000000" pitchFamily="2" charset="2"/>
              <a:buChar char="§"/>
              <a:defRPr/>
            </a:pPr>
            <a:endParaRPr lang="en-GB" sz="2000" dirty="0">
              <a:latin typeface="Arial" panose="020B0604020202020204" pitchFamily="34" charset="0"/>
              <a:cs typeface="Arial" panose="020B0604020202020204" pitchFamily="34" charset="0"/>
            </a:endParaRPr>
          </a:p>
          <a:p>
            <a:pPr marL="452628">
              <a:spcBef>
                <a:spcPts val="0"/>
              </a:spcBef>
              <a:buFont typeface="Wingdings" panose="05000000000000000000" pitchFamily="2" charset="2"/>
              <a:buChar char="§"/>
              <a:defRPr/>
            </a:pPr>
            <a:r>
              <a:rPr lang="en-GB" sz="2000" dirty="0">
                <a:latin typeface="Arial" panose="020B0604020202020204" pitchFamily="34" charset="0"/>
                <a:cs typeface="Arial" panose="020B0604020202020204" pitchFamily="34" charset="0"/>
              </a:rPr>
              <a:t>Central: The condition effects the autonomic nervous system. The autonomic nervous system controls a number of bodily processes, including breathing, digestion of food and body temperature</a:t>
            </a:r>
          </a:p>
          <a:p>
            <a:pPr marL="452628">
              <a:spcBef>
                <a:spcPts val="0"/>
              </a:spcBef>
              <a:buFont typeface="Wingdings" panose="05000000000000000000" pitchFamily="2" charset="2"/>
              <a:buChar char="§"/>
              <a:defRPr/>
            </a:pPr>
            <a:endParaRPr lang="en-GB" sz="2000" dirty="0">
              <a:latin typeface="Arial" panose="020B0604020202020204" pitchFamily="34" charset="0"/>
              <a:cs typeface="Arial" panose="020B0604020202020204" pitchFamily="34" charset="0"/>
            </a:endParaRPr>
          </a:p>
          <a:p>
            <a:pPr marL="452628">
              <a:spcBef>
                <a:spcPts val="0"/>
              </a:spcBef>
              <a:buFont typeface="Wingdings" panose="05000000000000000000" pitchFamily="2" charset="2"/>
              <a:buChar char="§"/>
              <a:defRPr/>
            </a:pPr>
            <a:r>
              <a:rPr lang="en-GB" sz="2000" dirty="0">
                <a:latin typeface="Arial" panose="020B0604020202020204" pitchFamily="34" charset="0"/>
                <a:cs typeface="Arial" panose="020B0604020202020204" pitchFamily="34" charset="0"/>
              </a:rPr>
              <a:t>Hypoventilation: Effectively under (hypo) breathing (ventilation), causing an increase in carbon dioxide levels in the blood</a:t>
            </a:r>
          </a:p>
          <a:p>
            <a:pPr marL="365760" indent="-256032">
              <a:buFont typeface="Wingdings 3"/>
              <a:buChar char=""/>
              <a:defRPr/>
            </a:pPr>
            <a:endParaRPr lang="en-GB" dirty="0"/>
          </a:p>
          <a:p>
            <a:pPr marL="365760" indent="-256032">
              <a:buFont typeface="Wingdings 3"/>
              <a:buChar char=""/>
              <a:defRPr/>
            </a:pPr>
            <a:endParaRPr lang="en-GB" dirty="0"/>
          </a:p>
          <a:p>
            <a:pPr marL="365760" indent="-256032">
              <a:buFont typeface="Wingdings 3"/>
              <a:buChar char=""/>
              <a:defRPr/>
            </a:pPr>
            <a:endParaRPr lang="en-GB" dirty="0"/>
          </a:p>
          <a:p>
            <a:pPr marL="0" indent="0">
              <a:buNone/>
              <a:defRPr/>
            </a:pPr>
            <a:endParaRPr lang="en-GB" dirty="0"/>
          </a:p>
        </p:txBody>
      </p:sp>
      <p:sp>
        <p:nvSpPr>
          <p:cNvPr id="2" name="Title 1">
            <a:extLst>
              <a:ext uri="{FF2B5EF4-FFF2-40B4-BE49-F238E27FC236}">
                <a16:creationId xmlns:a16="http://schemas.microsoft.com/office/drawing/2014/main" id="{F7AD2FE2-6F32-4092-B68B-3B51750441A0}"/>
              </a:ext>
            </a:extLst>
          </p:cNvPr>
          <p:cNvSpPr>
            <a:spLocks noGrp="1"/>
          </p:cNvSpPr>
          <p:nvPr>
            <p:ph type="title"/>
          </p:nvPr>
        </p:nvSpPr>
        <p:spPr>
          <a:xfrm>
            <a:off x="677334" y="609600"/>
            <a:ext cx="8596668" cy="625642"/>
          </a:xfrm>
        </p:spPr>
        <p:txBody>
          <a:bodyPr>
            <a:noAutofit/>
          </a:bodyPr>
          <a:lstStyle/>
          <a:p>
            <a:pPr>
              <a:defRPr/>
            </a:pPr>
            <a:r>
              <a:rPr lang="en-GB" dirty="0">
                <a:latin typeface="Arial" panose="020B0604020202020204" pitchFamily="34" charset="0"/>
                <a:cs typeface="Arial" panose="020B0604020202020204" pitchFamily="34" charset="0"/>
              </a:rPr>
              <a:t>What is CCHS? </a:t>
            </a:r>
          </a:p>
        </p:txBody>
      </p:sp>
      <p:sp>
        <p:nvSpPr>
          <p:cNvPr id="6" name="Footer Placeholder 6">
            <a:extLst>
              <a:ext uri="{FF2B5EF4-FFF2-40B4-BE49-F238E27FC236}">
                <a16:creationId xmlns:a16="http://schemas.microsoft.com/office/drawing/2014/main" id="{96C6E4F9-06BD-4FD7-BCE9-0940FC28569F}"/>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a:t>
            </a:r>
            <a:r>
              <a:rPr lang="en-US" sz="1000" kern="1200" dirty="0">
                <a:solidFill>
                  <a:schemeClr val="accent2"/>
                </a:solidFill>
                <a:latin typeface="Arial" panose="020B0604020202020204" pitchFamily="34" charset="0"/>
                <a:cs typeface="Arial" panose="020B0604020202020204" pitchFamily="34" charset="0"/>
              </a:rPr>
              <a:t>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B5AA8A5-25CC-4295-892F-367FCDAF2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4" name="Group 73">
            <a:extLst>
              <a:ext uri="{FF2B5EF4-FFF2-40B4-BE49-F238E27FC236}">
                <a16:creationId xmlns:a16="http://schemas.microsoft.com/office/drawing/2014/main" id="{09DD65AA-8280-4962-92F3-DF1CB5334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9068" y="-8467"/>
            <a:ext cx="4766733" cy="6866467"/>
            <a:chOff x="7425267" y="-8467"/>
            <a:chExt cx="4766733" cy="6866467"/>
          </a:xfrm>
        </p:grpSpPr>
        <p:cxnSp>
          <p:nvCxnSpPr>
            <p:cNvPr id="75" name="Straight Connector 74">
              <a:extLst>
                <a:ext uri="{FF2B5EF4-FFF2-40B4-BE49-F238E27FC236}">
                  <a16:creationId xmlns:a16="http://schemas.microsoft.com/office/drawing/2014/main" id="{88942788-FC6D-44C2-BFC1-6F064710DA0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76" name="Straight Connector 75">
              <a:extLst>
                <a:ext uri="{FF2B5EF4-FFF2-40B4-BE49-F238E27FC236}">
                  <a16:creationId xmlns:a16="http://schemas.microsoft.com/office/drawing/2014/main" id="{01093AC6-E5C2-4894-A520-5BE11049F27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77" name="Rectangle 23">
              <a:extLst>
                <a:ext uri="{FF2B5EF4-FFF2-40B4-BE49-F238E27FC236}">
                  <a16:creationId xmlns:a16="http://schemas.microsoft.com/office/drawing/2014/main" id="{F2EF9281-EAD8-4973-938C-52DECCD0F6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8" name="Rectangle 25">
              <a:extLst>
                <a:ext uri="{FF2B5EF4-FFF2-40B4-BE49-F238E27FC236}">
                  <a16:creationId xmlns:a16="http://schemas.microsoft.com/office/drawing/2014/main" id="{F4D52681-7A79-4750-8E02-7C30DBAFE9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Isosceles Triangle 78">
              <a:extLst>
                <a:ext uri="{FF2B5EF4-FFF2-40B4-BE49-F238E27FC236}">
                  <a16:creationId xmlns:a16="http://schemas.microsoft.com/office/drawing/2014/main" id="{F132E88E-8003-49D3-88BD-E18DF69650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Rectangle 27">
              <a:extLst>
                <a:ext uri="{FF2B5EF4-FFF2-40B4-BE49-F238E27FC236}">
                  <a16:creationId xmlns:a16="http://schemas.microsoft.com/office/drawing/2014/main" id="{8C986A99-157C-40D0-97AD-371B6F55E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6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8">
              <a:extLst>
                <a:ext uri="{FF2B5EF4-FFF2-40B4-BE49-F238E27FC236}">
                  <a16:creationId xmlns:a16="http://schemas.microsoft.com/office/drawing/2014/main" id="{264123D5-6D32-4F54-BAD5-43A5BAF6AF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9">
              <a:extLst>
                <a:ext uri="{FF2B5EF4-FFF2-40B4-BE49-F238E27FC236}">
                  <a16:creationId xmlns:a16="http://schemas.microsoft.com/office/drawing/2014/main" id="{5FCA8C06-6A3E-4C39-9EF2-1179873319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Isosceles Triangle 82">
              <a:extLst>
                <a:ext uri="{FF2B5EF4-FFF2-40B4-BE49-F238E27FC236}">
                  <a16:creationId xmlns:a16="http://schemas.microsoft.com/office/drawing/2014/main" id="{3F93416A-6C44-4D77-A94A-DEBC035EA6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Title 2">
            <a:extLst>
              <a:ext uri="{FF2B5EF4-FFF2-40B4-BE49-F238E27FC236}">
                <a16:creationId xmlns:a16="http://schemas.microsoft.com/office/drawing/2014/main" id="{0EA12207-A59E-4F3A-A4FB-905020640CC8}"/>
              </a:ext>
            </a:extLst>
          </p:cNvPr>
          <p:cNvSpPr>
            <a:spLocks noGrp="1"/>
          </p:cNvSpPr>
          <p:nvPr>
            <p:ph type="title"/>
          </p:nvPr>
        </p:nvSpPr>
        <p:spPr>
          <a:xfrm>
            <a:off x="652481" y="1382486"/>
            <a:ext cx="3547581" cy="4093028"/>
          </a:xfrm>
        </p:spPr>
        <p:txBody>
          <a:bodyPr anchor="ctr">
            <a:normAutofit/>
          </a:bodyPr>
          <a:lstStyle/>
          <a:p>
            <a:pPr>
              <a:defRPr/>
            </a:pPr>
            <a:r>
              <a:rPr lang="en-GB" sz="4400" dirty="0">
                <a:solidFill>
                  <a:schemeClr val="accent1">
                    <a:lumMod val="75000"/>
                  </a:schemeClr>
                </a:solidFill>
                <a:latin typeface="Arial" panose="020B0604020202020204" pitchFamily="34" charset="0"/>
                <a:cs typeface="Arial" panose="020B0604020202020204" pitchFamily="34" charset="0"/>
              </a:rPr>
              <a:t>Normal Breathing</a:t>
            </a:r>
          </a:p>
        </p:txBody>
      </p:sp>
      <p:sp>
        <p:nvSpPr>
          <p:cNvPr id="85" name="Rectangle 84">
            <a:extLst>
              <a:ext uri="{FF2B5EF4-FFF2-40B4-BE49-F238E27FC236}">
                <a16:creationId xmlns:a16="http://schemas.microsoft.com/office/drawing/2014/main" id="{24C6BC13-FB1E-48CC-B421-3D06039728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42625" y="0"/>
            <a:ext cx="64493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268" name="Content Placeholder 1">
            <a:extLst>
              <a:ext uri="{FF2B5EF4-FFF2-40B4-BE49-F238E27FC236}">
                <a16:creationId xmlns:a16="http://schemas.microsoft.com/office/drawing/2014/main" id="{6F083265-5D8A-4504-84F4-79457A6988E7}"/>
              </a:ext>
            </a:extLst>
          </p:cNvPr>
          <p:cNvGraphicFramePr>
            <a:graphicFrameLocks noGrp="1"/>
          </p:cNvGraphicFramePr>
          <p:nvPr>
            <p:ph idx="1"/>
            <p:extLst>
              <p:ext uri="{D42A27DB-BD31-4B8C-83A1-F6EECF244321}">
                <p14:modId xmlns:p14="http://schemas.microsoft.com/office/powerpoint/2010/main" val="1468368906"/>
              </p:ext>
            </p:extLst>
          </p:nvPr>
        </p:nvGraphicFramePr>
        <p:xfrm>
          <a:off x="4852543" y="944564"/>
          <a:ext cx="6692814" cy="48231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Footer Placeholder 6">
            <a:extLst>
              <a:ext uri="{FF2B5EF4-FFF2-40B4-BE49-F238E27FC236}">
                <a16:creationId xmlns:a16="http://schemas.microsoft.com/office/drawing/2014/main" id="{153CED7A-4864-4783-8E5F-54EE2F86C67B}"/>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6FCD-E846-49E3-A85C-A8503BC3B741}"/>
              </a:ext>
            </a:extLst>
          </p:cNvPr>
          <p:cNvSpPr>
            <a:spLocks noGrp="1"/>
          </p:cNvSpPr>
          <p:nvPr>
            <p:ph type="title"/>
          </p:nvPr>
        </p:nvSpPr>
        <p:spPr/>
        <p:txBody>
          <a:bodyPr>
            <a:normAutofit/>
          </a:bodyPr>
          <a:lstStyle/>
          <a:p>
            <a:pPr>
              <a:defRPr/>
            </a:pPr>
            <a:r>
              <a:rPr lang="en-GB" dirty="0">
                <a:latin typeface="Arial" panose="020B0604020202020204" pitchFamily="34" charset="0"/>
                <a:cs typeface="Arial" panose="020B0604020202020204" pitchFamily="34" charset="0"/>
              </a:rPr>
              <a:t>What happens to children with CCHS when asleep? </a:t>
            </a:r>
          </a:p>
        </p:txBody>
      </p:sp>
      <p:graphicFrame>
        <p:nvGraphicFramePr>
          <p:cNvPr id="4" name="Table 3">
            <a:extLst>
              <a:ext uri="{FF2B5EF4-FFF2-40B4-BE49-F238E27FC236}">
                <a16:creationId xmlns:a16="http://schemas.microsoft.com/office/drawing/2014/main" id="{50903BBD-36DA-4C49-B94F-9D6A8A9B8E7B}"/>
              </a:ext>
            </a:extLst>
          </p:cNvPr>
          <p:cNvGraphicFramePr>
            <a:graphicFrameLocks noGrp="1"/>
          </p:cNvGraphicFramePr>
          <p:nvPr>
            <p:extLst>
              <p:ext uri="{D42A27DB-BD31-4B8C-83A1-F6EECF244321}">
                <p14:modId xmlns:p14="http://schemas.microsoft.com/office/powerpoint/2010/main" val="4212178645"/>
              </p:ext>
            </p:extLst>
          </p:nvPr>
        </p:nvGraphicFramePr>
        <p:xfrm>
          <a:off x="4024840" y="1930399"/>
          <a:ext cx="7489826" cy="4498927"/>
        </p:xfrm>
        <a:graphic>
          <a:graphicData uri="http://schemas.openxmlformats.org/drawingml/2006/table">
            <a:tbl>
              <a:tblPr firstRow="1" bandRow="1">
                <a:tableStyleId>{5C22544A-7EE6-4342-B048-85BDC9FD1C3A}</a:tableStyleId>
              </a:tblPr>
              <a:tblGrid>
                <a:gridCol w="3744913">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tblGrid>
              <a:tr h="361270">
                <a:tc>
                  <a:txBody>
                    <a:bodyPr/>
                    <a:lstStyle/>
                    <a:p>
                      <a:r>
                        <a:rPr lang="en-GB" sz="1800" dirty="0">
                          <a:latin typeface="Arial" panose="020B0604020202020204" pitchFamily="34" charset="0"/>
                          <a:cs typeface="Arial" panose="020B0604020202020204" pitchFamily="34" charset="0"/>
                        </a:rPr>
                        <a:t>Child without CCHS</a:t>
                      </a:r>
                    </a:p>
                  </a:txBody>
                  <a:tcPr marL="91452" marR="91452" marT="45707" marB="45707"/>
                </a:tc>
                <a:tc>
                  <a:txBody>
                    <a:bodyPr/>
                    <a:lstStyle/>
                    <a:p>
                      <a:r>
                        <a:rPr lang="en-GB" sz="1800" dirty="0">
                          <a:latin typeface="Arial" panose="020B0604020202020204" pitchFamily="34" charset="0"/>
                          <a:cs typeface="Arial" panose="020B0604020202020204" pitchFamily="34" charset="0"/>
                        </a:rPr>
                        <a:t>Child with CCHS</a:t>
                      </a:r>
                    </a:p>
                  </a:txBody>
                  <a:tcPr marL="91452" marR="91452" marT="45707" marB="45707"/>
                </a:tc>
                <a:extLst>
                  <a:ext uri="{0D108BD9-81ED-4DB2-BD59-A6C34878D82A}">
                    <a16:rowId xmlns:a16="http://schemas.microsoft.com/office/drawing/2014/main" val="10000"/>
                  </a:ext>
                </a:extLst>
              </a:tr>
              <a:tr h="4133193">
                <a:tc>
                  <a:txBody>
                    <a:bodyPr/>
                    <a:lstStyle/>
                    <a:p>
                      <a:r>
                        <a:rPr lang="en-GB" sz="1800" dirty="0">
                          <a:latin typeface="Arial" panose="020B0604020202020204" pitchFamily="34" charset="0"/>
                          <a:cs typeface="Arial" panose="020B0604020202020204" pitchFamily="34" charset="0"/>
                        </a:rPr>
                        <a:t>When</a:t>
                      </a:r>
                      <a:r>
                        <a:rPr lang="en-GB" sz="1800" baseline="0" dirty="0">
                          <a:latin typeface="Arial" panose="020B0604020202020204" pitchFamily="34" charset="0"/>
                          <a:cs typeface="Arial" panose="020B0604020202020204" pitchFamily="34" charset="0"/>
                        </a:rPr>
                        <a:t> people go to sleep, their breathing becomes more shallow, causing the levels of carbon dioxide in the blood to rise. The autonomic nervous system recognises and responds to this by stimulating a breath</a:t>
                      </a:r>
                      <a:endParaRPr lang="en-GB" sz="1800" dirty="0">
                        <a:latin typeface="Arial" panose="020B0604020202020204" pitchFamily="34" charset="0"/>
                        <a:cs typeface="Arial" panose="020B0604020202020204" pitchFamily="34" charset="0"/>
                      </a:endParaRPr>
                    </a:p>
                  </a:txBody>
                  <a:tcPr marL="91452" marR="91452" marT="45707" marB="45707"/>
                </a:tc>
                <a:tc>
                  <a:txBody>
                    <a:bodyPr/>
                    <a:lstStyle/>
                    <a:p>
                      <a:r>
                        <a:rPr lang="en-GB" sz="1800" dirty="0">
                          <a:latin typeface="Arial" panose="020B0604020202020204" pitchFamily="34" charset="0"/>
                          <a:cs typeface="Arial" panose="020B0604020202020204" pitchFamily="34" charset="0"/>
                        </a:rPr>
                        <a:t>When a child with CCHS goes to sleep, their breathing becomes</a:t>
                      </a:r>
                      <a:r>
                        <a:rPr lang="en-GB" sz="1800" baseline="0" dirty="0">
                          <a:latin typeface="Arial" panose="020B0604020202020204" pitchFamily="34" charset="0"/>
                          <a:cs typeface="Arial" panose="020B0604020202020204" pitchFamily="34" charset="0"/>
                        </a:rPr>
                        <a:t> more shallow, causing the levels of carbon dioxide in the blood to rise. The stimulus of a breath does not occur, and therefore, if not supported, breathing can stop completely. For many children with CCHS, this only happens when they are asleep. For some severe cases of CCHS, it can happen all the time, during the day and particularly during feeding in infancy or periods of concentration  </a:t>
                      </a:r>
                      <a:endParaRPr lang="en-GB" sz="1800" dirty="0">
                        <a:latin typeface="Arial" panose="020B0604020202020204" pitchFamily="34" charset="0"/>
                        <a:cs typeface="Arial" panose="020B0604020202020204" pitchFamily="34" charset="0"/>
                      </a:endParaRPr>
                    </a:p>
                  </a:txBody>
                  <a:tcPr marL="91452" marR="91452" marT="45707" marB="45707"/>
                </a:tc>
                <a:extLst>
                  <a:ext uri="{0D108BD9-81ED-4DB2-BD59-A6C34878D82A}">
                    <a16:rowId xmlns:a16="http://schemas.microsoft.com/office/drawing/2014/main" val="10001"/>
                  </a:ext>
                </a:extLst>
              </a:tr>
            </a:tbl>
          </a:graphicData>
        </a:graphic>
      </p:graphicFrame>
      <p:sp>
        <p:nvSpPr>
          <p:cNvPr id="6" name="Footer Placeholder 6">
            <a:extLst>
              <a:ext uri="{FF2B5EF4-FFF2-40B4-BE49-F238E27FC236}">
                <a16:creationId xmlns:a16="http://schemas.microsoft.com/office/drawing/2014/main" id="{F234BB31-0F11-4733-B777-9A0BA512DB5E}"/>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62423CA5-E2E1-4789-B759-9906C1C9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4660126"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7" name="Isosceles Triangle 76">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660127" y="-3"/>
            <a:ext cx="1056745" cy="6858001"/>
          </a:xfrm>
          <a:prstGeom prst="triangle">
            <a:avLst>
              <a:gd name="adj" fmla="val 100000"/>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3" name="Title 2">
            <a:extLst>
              <a:ext uri="{FF2B5EF4-FFF2-40B4-BE49-F238E27FC236}">
                <a16:creationId xmlns:a16="http://schemas.microsoft.com/office/drawing/2014/main" id="{D5A9812F-AC37-4F1A-980F-2415B753B425}"/>
              </a:ext>
            </a:extLst>
          </p:cNvPr>
          <p:cNvSpPr>
            <a:spLocks noGrp="1"/>
          </p:cNvSpPr>
          <p:nvPr>
            <p:ph type="title"/>
          </p:nvPr>
        </p:nvSpPr>
        <p:spPr>
          <a:xfrm>
            <a:off x="673754" y="643467"/>
            <a:ext cx="4203045" cy="1375608"/>
          </a:xfrm>
        </p:spPr>
        <p:txBody>
          <a:bodyPr vert="horz" lIns="91440" tIns="45720" rIns="91440" bIns="45720" rtlCol="0" anchor="ctr">
            <a:normAutofit/>
          </a:bodyPr>
          <a:lstStyle/>
          <a:p>
            <a:pPr>
              <a:defRPr/>
            </a:pPr>
            <a:r>
              <a:rPr lang="en-US" dirty="0">
                <a:solidFill>
                  <a:schemeClr val="bg1"/>
                </a:solidFill>
                <a:latin typeface="Arial" panose="020B0604020202020204" pitchFamily="34" charset="0"/>
                <a:cs typeface="Arial" panose="020B0604020202020204" pitchFamily="34" charset="0"/>
              </a:rPr>
              <a:t>How common is CCHS?</a:t>
            </a:r>
          </a:p>
        </p:txBody>
      </p:sp>
      <p:sp>
        <p:nvSpPr>
          <p:cNvPr id="13316" name="TextBox 5">
            <a:extLst>
              <a:ext uri="{FF2B5EF4-FFF2-40B4-BE49-F238E27FC236}">
                <a16:creationId xmlns:a16="http://schemas.microsoft.com/office/drawing/2014/main" id="{850FC79D-06FE-4D24-B2DE-EF39FA038D2A}"/>
              </a:ext>
            </a:extLst>
          </p:cNvPr>
          <p:cNvSpPr txBox="1">
            <a:spLocks noChangeArrowheads="1"/>
          </p:cNvSpPr>
          <p:nvPr/>
        </p:nvSpPr>
        <p:spPr bwMode="auto">
          <a:xfrm>
            <a:off x="673754" y="2662542"/>
            <a:ext cx="3973943" cy="293815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eaLnBrk="0" hangingPunct="0">
              <a:spcBef>
                <a:spcPts val="400"/>
              </a:spcBef>
              <a:buClr>
                <a:schemeClr val="accent1"/>
              </a:buClr>
              <a:buSzPct val="68000"/>
              <a:buFont typeface="Wingdings 3" panose="05040102010807070707" pitchFamily="18" charset="2"/>
              <a:buChar char=""/>
              <a:defRPr sz="2700">
                <a:solidFill>
                  <a:schemeClr val="tx1"/>
                </a:solidFill>
                <a:latin typeface="Lucida Sans Unicode" panose="020B0602030504020204" pitchFamily="34" charset="0"/>
              </a:defRPr>
            </a:lvl1pPr>
            <a:lvl2pPr marL="742950" indent="-285750" eaLnBrk="0" hangingPunct="0">
              <a:spcBef>
                <a:spcPts val="325"/>
              </a:spcBef>
              <a:buClr>
                <a:schemeClr val="accent1"/>
              </a:buClr>
              <a:buFont typeface="Verdana" panose="020B0604030504040204" pitchFamily="34" charset="0"/>
              <a:buChar char="◦"/>
              <a:defRPr sz="2300">
                <a:solidFill>
                  <a:schemeClr val="tx1"/>
                </a:solidFill>
                <a:latin typeface="Lucida Sans Unicode" panose="020B0602030504020204" pitchFamily="34" charset="0"/>
              </a:defRPr>
            </a:lvl2pPr>
            <a:lvl3pPr marL="1143000" indent="-228600" eaLnBrk="0" hangingPunct="0">
              <a:spcBef>
                <a:spcPts val="350"/>
              </a:spcBef>
              <a:buClr>
                <a:schemeClr val="accent2"/>
              </a:buClr>
              <a:buSzPct val="100000"/>
              <a:buFont typeface="Wingdings 2" panose="05020102010507070707" pitchFamily="18" charset="2"/>
              <a:buChar char=""/>
              <a:defRPr sz="2100">
                <a:solidFill>
                  <a:schemeClr val="tx1"/>
                </a:solidFill>
                <a:latin typeface="Lucida Sans Unicode" panose="020B0602030504020204" pitchFamily="34" charset="0"/>
              </a:defRPr>
            </a:lvl3pPr>
            <a:lvl4pPr marL="1600200" indent="-228600" eaLnBrk="0" hangingPunct="0">
              <a:spcBef>
                <a:spcPts val="350"/>
              </a:spcBef>
              <a:buClr>
                <a:schemeClr val="accent2"/>
              </a:buClr>
              <a:buFont typeface="Wingdings 2" panose="05020102010507070707" pitchFamily="18" charset="2"/>
              <a:buChar char=""/>
              <a:defRPr sz="1900">
                <a:solidFill>
                  <a:schemeClr val="tx1"/>
                </a:solidFill>
                <a:latin typeface="Lucida Sans Unicode" panose="020B0602030504020204" pitchFamily="34" charset="0"/>
              </a:defRPr>
            </a:lvl4pPr>
            <a:lvl5pPr marL="2057400" indent="-228600" eaLnBrk="0" hangingPunct="0">
              <a:spcBef>
                <a:spcPts val="350"/>
              </a:spcBef>
              <a:buClr>
                <a:schemeClr val="accent2"/>
              </a:buClr>
              <a:buFont typeface="Wingdings 2" panose="05020102010507070707" pitchFamily="18" charset="2"/>
              <a:buChar char=""/>
              <a:defRPr>
                <a:solidFill>
                  <a:schemeClr val="tx1"/>
                </a:solidFill>
                <a:latin typeface="Lucida Sans Unicode" panose="020B0602030504020204" pitchFamily="34" charset="0"/>
              </a:defRPr>
            </a:lvl5pPr>
            <a:lvl6pPr marL="25146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6pPr>
            <a:lvl7pPr marL="29718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7pPr>
            <a:lvl8pPr marL="34290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8pPr>
            <a:lvl9pPr marL="3886200" indent="-228600" eaLnBrk="0" fontAlgn="base" hangingPunct="0">
              <a:spcBef>
                <a:spcPts val="350"/>
              </a:spcBef>
              <a:spcAft>
                <a:spcPct val="0"/>
              </a:spcAft>
              <a:buClr>
                <a:schemeClr val="accent2"/>
              </a:buClr>
              <a:buFont typeface="Wingdings 2" panose="05020102010507070707" pitchFamily="18" charset="2"/>
              <a:buChar char=""/>
              <a:defRPr>
                <a:solidFill>
                  <a:schemeClr val="tx1"/>
                </a:solidFill>
                <a:latin typeface="Lucida Sans Unicode" panose="020B0602030504020204" pitchFamily="34" charset="0"/>
              </a:defRPr>
            </a:lvl9pPr>
          </a:lstStyle>
          <a:p>
            <a:pPr eaLnBrk="1" hangingPunct="1">
              <a:spcBef>
                <a:spcPts val="1000"/>
              </a:spcBef>
              <a:buSzPct val="80000"/>
              <a:buNone/>
            </a:pPr>
            <a:r>
              <a:rPr lang="en-US" altLang="en-US" dirty="0">
                <a:solidFill>
                  <a:schemeClr val="bg1"/>
                </a:solidFill>
                <a:latin typeface="Arial" panose="020B0604020202020204" pitchFamily="34" charset="0"/>
                <a:cs typeface="Arial" panose="020B0604020202020204" pitchFamily="34" charset="0"/>
              </a:rPr>
              <a:t>CCHS is a very rare condition estimated to effect somewhere between 1 in every 50,000-200,000 live births.  </a:t>
            </a:r>
          </a:p>
          <a:p>
            <a:pPr eaLnBrk="1" hangingPunct="1">
              <a:spcBef>
                <a:spcPts val="1000"/>
              </a:spcBef>
              <a:buSzPct val="80000"/>
              <a:buFont typeface="Wingdings 3" charset="2"/>
              <a:buChar char=""/>
            </a:pPr>
            <a:endParaRPr lang="en-US" altLang="en-US" dirty="0">
              <a:solidFill>
                <a:schemeClr val="bg1"/>
              </a:solidFill>
              <a:latin typeface="+mn-lt"/>
            </a:endParaRPr>
          </a:p>
          <a:p>
            <a:pPr eaLnBrk="1" hangingPunct="1">
              <a:spcBef>
                <a:spcPts val="1000"/>
              </a:spcBef>
              <a:buSzPct val="80000"/>
              <a:buFont typeface="Wingdings 3" charset="2"/>
              <a:buChar char=""/>
            </a:pPr>
            <a:endParaRPr lang="en-US" altLang="en-US" dirty="0">
              <a:solidFill>
                <a:schemeClr val="bg1"/>
              </a:solidFill>
              <a:latin typeface="+mn-lt"/>
            </a:endParaRPr>
          </a:p>
        </p:txBody>
      </p:sp>
      <p:pic>
        <p:nvPicPr>
          <p:cNvPr id="13315" name="Picture 4">
            <a:extLst>
              <a:ext uri="{FF2B5EF4-FFF2-40B4-BE49-F238E27FC236}">
                <a16:creationId xmlns:a16="http://schemas.microsoft.com/office/drawing/2014/main" id="{4D99BBD9-AB67-44E0-8286-890457491C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6235992" y="972608"/>
            <a:ext cx="4863517" cy="490026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 name="Isosceles Triangle 78">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55696"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1" name="Footer Placeholder 6">
            <a:extLst>
              <a:ext uri="{FF2B5EF4-FFF2-40B4-BE49-F238E27FC236}">
                <a16:creationId xmlns:a16="http://schemas.microsoft.com/office/drawing/2014/main" id="{7D492E3E-8083-4DA1-A5A1-FDD05BCF3E5D}"/>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03AE127-802C-459A-A612-DB85B67F0D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E0FBA099-4EBB-4860-B6C7-9B50683E5061}"/>
              </a:ext>
            </a:extLst>
          </p:cNvPr>
          <p:cNvSpPr>
            <a:spLocks noGrp="1"/>
          </p:cNvSpPr>
          <p:nvPr>
            <p:ph type="title"/>
          </p:nvPr>
        </p:nvSpPr>
        <p:spPr>
          <a:xfrm>
            <a:off x="1043950" y="1179151"/>
            <a:ext cx="3300646" cy="4463889"/>
          </a:xfrm>
        </p:spPr>
        <p:txBody>
          <a:bodyPr anchor="ctr">
            <a:normAutofit/>
          </a:bodyPr>
          <a:lstStyle/>
          <a:p>
            <a:pPr>
              <a:defRPr/>
            </a:pPr>
            <a:r>
              <a:rPr lang="en-GB" dirty="0">
                <a:latin typeface="Arial" panose="020B0604020202020204" pitchFamily="34" charset="0"/>
                <a:cs typeface="Arial" panose="020B0604020202020204" pitchFamily="34" charset="0"/>
              </a:rPr>
              <a:t>How is CCHS treated? </a:t>
            </a:r>
          </a:p>
        </p:txBody>
      </p:sp>
      <p:sp>
        <p:nvSpPr>
          <p:cNvPr id="10" name="Isosceles Triangle 9">
            <a:extLst>
              <a:ext uri="{FF2B5EF4-FFF2-40B4-BE49-F238E27FC236}">
                <a16:creationId xmlns:a16="http://schemas.microsoft.com/office/drawing/2014/main" id="{9323D83D-50D6-4040-A58B-FCEA340F88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1A1FE6BB-DFB2-4080-9B5E-076EF5DDE6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6670" y="1442595"/>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Content Placeholder 1">
            <a:extLst>
              <a:ext uri="{FF2B5EF4-FFF2-40B4-BE49-F238E27FC236}">
                <a16:creationId xmlns:a16="http://schemas.microsoft.com/office/drawing/2014/main" id="{F256BEA7-A7A4-4655-B409-291D809B3C86}"/>
              </a:ext>
            </a:extLst>
          </p:cNvPr>
          <p:cNvSpPr>
            <a:spLocks noGrp="1"/>
          </p:cNvSpPr>
          <p:nvPr>
            <p:ph idx="1"/>
          </p:nvPr>
        </p:nvSpPr>
        <p:spPr>
          <a:xfrm>
            <a:off x="4968745" y="956541"/>
            <a:ext cx="6341016" cy="4944917"/>
          </a:xfrm>
        </p:spPr>
        <p:txBody>
          <a:bodyPr anchor="ctr">
            <a:noAutofit/>
          </a:bodyPr>
          <a:lstStyle/>
          <a:p>
            <a:pPr marL="109728" indent="0">
              <a:buNone/>
              <a:defRPr/>
            </a:pPr>
            <a:r>
              <a:rPr lang="en-GB" sz="2000" dirty="0">
                <a:latin typeface="Arial" panose="020B0604020202020204" pitchFamily="34" charset="0"/>
                <a:cs typeface="Arial" panose="020B0604020202020204" pitchFamily="34" charset="0"/>
              </a:rPr>
              <a:t>CCHS must be assisted with ventilation. Mechanical ventilation will always be required for these patients but can be given in a number of different ways including: </a:t>
            </a:r>
          </a:p>
          <a:p>
            <a:pPr marL="109728" indent="0">
              <a:buNone/>
              <a:defRPr/>
            </a:pPr>
            <a:endParaRPr lang="en-GB" sz="2000" dirty="0">
              <a:latin typeface="Arial" panose="020B0604020202020204" pitchFamily="34" charset="0"/>
              <a:cs typeface="Arial" panose="020B0604020202020204" pitchFamily="34" charset="0"/>
            </a:endParaRPr>
          </a:p>
          <a:p>
            <a:pPr marL="395478" indent="-285750">
              <a:buFont typeface="Wingdings" panose="05000000000000000000" pitchFamily="2" charset="2"/>
              <a:buChar char="§"/>
              <a:defRPr/>
            </a:pPr>
            <a:r>
              <a:rPr lang="en-GB" sz="2000" dirty="0">
                <a:latin typeface="Arial" panose="020B0604020202020204" pitchFamily="34" charset="0"/>
                <a:cs typeface="Arial" panose="020B0604020202020204" pitchFamily="34" charset="0"/>
              </a:rPr>
              <a:t>Tracheostomy</a:t>
            </a:r>
          </a:p>
          <a:p>
            <a:pPr marL="395478" indent="-285750">
              <a:buFont typeface="Wingdings" panose="05000000000000000000" pitchFamily="2" charset="2"/>
              <a:buChar char="§"/>
              <a:defRPr/>
            </a:pPr>
            <a:r>
              <a:rPr lang="en-GB" sz="2000" dirty="0">
                <a:latin typeface="Arial" panose="020B0604020202020204" pitchFamily="34" charset="0"/>
                <a:cs typeface="Arial" panose="020B0604020202020204" pitchFamily="34" charset="0"/>
              </a:rPr>
              <a:t>Face Mask or nasal pillows</a:t>
            </a:r>
          </a:p>
          <a:p>
            <a:pPr marL="395478" indent="-285750">
              <a:buFont typeface="Wingdings" panose="05000000000000000000" pitchFamily="2" charset="2"/>
              <a:buChar char="§"/>
              <a:defRPr/>
            </a:pPr>
            <a:r>
              <a:rPr lang="en-GB" sz="2000" dirty="0">
                <a:latin typeface="Arial" panose="020B0604020202020204" pitchFamily="34" charset="0"/>
                <a:cs typeface="Arial" panose="020B0604020202020204" pitchFamily="34" charset="0"/>
              </a:rPr>
              <a:t>Phrenic nerve pacing</a:t>
            </a:r>
          </a:p>
          <a:p>
            <a:pPr marL="395478" indent="-285750">
              <a:buFont typeface="Wingdings" panose="05000000000000000000" pitchFamily="2" charset="2"/>
              <a:buChar char="§"/>
              <a:defRPr/>
            </a:pPr>
            <a:r>
              <a:rPr lang="en-GB" sz="2000" dirty="0">
                <a:latin typeface="Arial" panose="020B0604020202020204" pitchFamily="34" charset="0"/>
                <a:cs typeface="Arial" panose="020B0604020202020204" pitchFamily="34" charset="0"/>
              </a:rPr>
              <a:t>Negative pressure ventilation</a:t>
            </a:r>
          </a:p>
          <a:p>
            <a:pPr marL="109728" indent="0">
              <a:buNone/>
              <a:defRPr/>
            </a:pPr>
            <a:endParaRPr lang="en-GB" sz="2000" dirty="0">
              <a:latin typeface="Arial" panose="020B0604020202020204" pitchFamily="34" charset="0"/>
              <a:cs typeface="Arial" panose="020B0604020202020204" pitchFamily="34" charset="0"/>
            </a:endParaRPr>
          </a:p>
          <a:p>
            <a:pPr marL="109728" indent="0">
              <a:buNone/>
              <a:defRPr/>
            </a:pPr>
            <a:r>
              <a:rPr lang="en-GB" sz="2000" dirty="0">
                <a:latin typeface="Arial" panose="020B0604020202020204" pitchFamily="34" charset="0"/>
                <a:cs typeface="Arial" panose="020B0604020202020204" pitchFamily="34" charset="0"/>
              </a:rPr>
              <a:t>Choice of ventilation and time on ventilation is dependent upon age, severity of condition and experience of treating physicians</a:t>
            </a:r>
          </a:p>
        </p:txBody>
      </p:sp>
      <p:sp>
        <p:nvSpPr>
          <p:cNvPr id="14" name="Isosceles Triangle 13">
            <a:extLst>
              <a:ext uri="{FF2B5EF4-FFF2-40B4-BE49-F238E27FC236}">
                <a16:creationId xmlns:a16="http://schemas.microsoft.com/office/drawing/2014/main" id="{F10FD715-4DCE-4779-B634-EC78315EA2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11364139" y="0"/>
            <a:ext cx="842596" cy="4616289"/>
          </a:xfrm>
          <a:prstGeom prst="triangle">
            <a:avLst>
              <a:gd name="adj" fmla="val 10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1" name="Footer Placeholder 6">
            <a:extLst>
              <a:ext uri="{FF2B5EF4-FFF2-40B4-BE49-F238E27FC236}">
                <a16:creationId xmlns:a16="http://schemas.microsoft.com/office/drawing/2014/main" id="{D544BDCA-4CE4-4DED-9BB1-D66167FDD97F}"/>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56BEA7-A7A4-4655-B409-291D809B3C86}"/>
              </a:ext>
            </a:extLst>
          </p:cNvPr>
          <p:cNvSpPr>
            <a:spLocks noGrp="1"/>
          </p:cNvSpPr>
          <p:nvPr>
            <p:ph idx="1"/>
          </p:nvPr>
        </p:nvSpPr>
        <p:spPr>
          <a:xfrm>
            <a:off x="677334" y="2552701"/>
            <a:ext cx="9457266" cy="3488662"/>
          </a:xfrm>
        </p:spPr>
        <p:txBody>
          <a:bodyPr>
            <a:normAutofit/>
          </a:bodyPr>
          <a:lstStyle/>
          <a:p>
            <a:pPr>
              <a:buFont typeface="Wingdings" panose="05000000000000000000" pitchFamily="2" charset="2"/>
              <a:buChar char="§"/>
            </a:pPr>
            <a:r>
              <a:rPr lang="en-GB" altLang="en-US" sz="2000" dirty="0">
                <a:latin typeface="Arial" panose="020B0604020202020204" pitchFamily="34" charset="0"/>
                <a:cs typeface="Arial" panose="020B0604020202020204" pitchFamily="34" charset="0"/>
              </a:rPr>
              <a:t>It may be more difficult to assess respiratory distress in children with CCHS</a:t>
            </a:r>
          </a:p>
          <a:p>
            <a:pPr>
              <a:buFont typeface="Wingdings" panose="05000000000000000000" pitchFamily="2" charset="2"/>
              <a:buChar char="§"/>
            </a:pPr>
            <a:r>
              <a:rPr lang="en-GB" altLang="en-US" sz="2000" dirty="0">
                <a:latin typeface="Arial" panose="020B0604020202020204" pitchFamily="34" charset="0"/>
                <a:cs typeface="Arial" panose="020B0604020202020204" pitchFamily="34" charset="0"/>
              </a:rPr>
              <a:t>Looking pale, grey, mottled or blue</a:t>
            </a:r>
          </a:p>
          <a:p>
            <a:pPr>
              <a:buFont typeface="Wingdings" panose="05000000000000000000" pitchFamily="2" charset="2"/>
              <a:buChar char="§"/>
            </a:pPr>
            <a:r>
              <a:rPr lang="en-GB" altLang="en-US" sz="2000" dirty="0">
                <a:latin typeface="Arial" panose="020B0604020202020204" pitchFamily="34" charset="0"/>
                <a:cs typeface="Arial" panose="020B0604020202020204" pitchFamily="34" charset="0"/>
              </a:rPr>
              <a:t>Sweating</a:t>
            </a:r>
          </a:p>
          <a:p>
            <a:pPr>
              <a:buFont typeface="Wingdings" panose="05000000000000000000" pitchFamily="2" charset="2"/>
              <a:buChar char="§"/>
            </a:pPr>
            <a:r>
              <a:rPr lang="en-GB" altLang="en-US" sz="2000" dirty="0">
                <a:latin typeface="Arial" panose="020B0604020202020204" pitchFamily="34" charset="0"/>
                <a:cs typeface="Arial" panose="020B0604020202020204" pitchFamily="34" charset="0"/>
              </a:rPr>
              <a:t>Excessive tiredness</a:t>
            </a:r>
          </a:p>
          <a:p>
            <a:pPr>
              <a:buFont typeface="Wingdings" panose="05000000000000000000" pitchFamily="2" charset="2"/>
              <a:buChar char="§"/>
            </a:pPr>
            <a:r>
              <a:rPr lang="en-GB" altLang="en-US" sz="2000" dirty="0">
                <a:latin typeface="Arial" panose="020B0604020202020204" pitchFamily="34" charset="0"/>
                <a:cs typeface="Arial" panose="020B0604020202020204" pitchFamily="34" charset="0"/>
              </a:rPr>
              <a:t>Unusual breathing Fall in Sp02</a:t>
            </a:r>
          </a:p>
          <a:p>
            <a:pPr>
              <a:buFont typeface="Wingdings" panose="05000000000000000000" pitchFamily="2" charset="2"/>
              <a:buChar char="§"/>
            </a:pPr>
            <a:r>
              <a:rPr lang="en-GB" altLang="en-US" sz="2000" dirty="0">
                <a:latin typeface="Arial" panose="020B0604020202020204" pitchFamily="34" charset="0"/>
                <a:cs typeface="Arial" panose="020B0604020202020204" pitchFamily="34" charset="0"/>
              </a:rPr>
              <a:t>Rise in C02 levels</a:t>
            </a:r>
          </a:p>
          <a:p>
            <a:pPr>
              <a:buFont typeface="Wingdings" panose="05000000000000000000" pitchFamily="2" charset="2"/>
              <a:buChar char="§"/>
            </a:pPr>
            <a:r>
              <a:rPr lang="en-GB" altLang="en-US" sz="2000" dirty="0">
                <a:latin typeface="Arial" panose="020B0604020202020204" pitchFamily="34" charset="0"/>
                <a:cs typeface="Arial" panose="020B0604020202020204" pitchFamily="34" charset="0"/>
              </a:rPr>
              <a:t>Observe for thicker, more yellow secretions or increased frequency of suction</a:t>
            </a:r>
          </a:p>
          <a:p>
            <a:pPr>
              <a:buFont typeface="Wingdings" panose="05000000000000000000" pitchFamily="2" charset="2"/>
              <a:buChar char="§"/>
            </a:pPr>
            <a:r>
              <a:rPr lang="en-GB" altLang="en-US" sz="2000" dirty="0">
                <a:latin typeface="Arial" panose="020B0604020202020204" pitchFamily="34" charset="0"/>
                <a:cs typeface="Arial" panose="020B0604020202020204" pitchFamily="34" charset="0"/>
              </a:rPr>
              <a:t>Oxygen requirement </a:t>
            </a:r>
          </a:p>
          <a:p>
            <a:pPr marL="109728" indent="0">
              <a:buNone/>
              <a:defRPr/>
            </a:pPr>
            <a:endParaRPr lang="en-GB" sz="2000" dirty="0">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E0FBA099-4EBB-4860-B6C7-9B50683E5061}"/>
              </a:ext>
            </a:extLst>
          </p:cNvPr>
          <p:cNvSpPr>
            <a:spLocks noGrp="1"/>
          </p:cNvSpPr>
          <p:nvPr>
            <p:ph type="title"/>
          </p:nvPr>
        </p:nvSpPr>
        <p:spPr/>
        <p:txBody>
          <a:bodyPr>
            <a:noAutofit/>
          </a:bodyPr>
          <a:lstStyle/>
          <a:p>
            <a:pPr>
              <a:defRPr/>
            </a:pPr>
            <a:r>
              <a:rPr lang="en-GB" dirty="0">
                <a:latin typeface="Arial" panose="020B0604020202020204" pitchFamily="34" charset="0"/>
                <a:cs typeface="Arial" panose="020B0604020202020204" pitchFamily="34" charset="0"/>
              </a:rPr>
              <a:t>Recognising a gradual deterioration in respiratory condition or respiratory distress</a:t>
            </a:r>
          </a:p>
        </p:txBody>
      </p:sp>
      <p:sp>
        <p:nvSpPr>
          <p:cNvPr id="5" name="Footer Placeholder 6">
            <a:extLst>
              <a:ext uri="{FF2B5EF4-FFF2-40B4-BE49-F238E27FC236}">
                <a16:creationId xmlns:a16="http://schemas.microsoft.com/office/drawing/2014/main" id="{5379C351-BD5F-42BC-B95D-DED644B66BFC}"/>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extLst>
      <p:ext uri="{BB962C8B-B14F-4D97-AF65-F5344CB8AC3E}">
        <p14:creationId xmlns:p14="http://schemas.microsoft.com/office/powerpoint/2010/main" val="2607990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BD9C4D-ED95-42B4-9111-6705BF90FADA}"/>
              </a:ext>
            </a:extLst>
          </p:cNvPr>
          <p:cNvSpPr>
            <a:spLocks noGrp="1"/>
          </p:cNvSpPr>
          <p:nvPr>
            <p:ph type="title"/>
          </p:nvPr>
        </p:nvSpPr>
        <p:spPr>
          <a:xfrm>
            <a:off x="1286933" y="609600"/>
            <a:ext cx="10197494" cy="1099457"/>
          </a:xfrm>
        </p:spPr>
        <p:txBody>
          <a:bodyPr>
            <a:noAutofit/>
          </a:bodyPr>
          <a:lstStyle/>
          <a:p>
            <a:r>
              <a:rPr lang="en-GB" dirty="0">
                <a:latin typeface="Arial" panose="020B0604020202020204" pitchFamily="34" charset="0"/>
                <a:cs typeface="Arial" panose="020B0604020202020204" pitchFamily="34" charset="0"/>
              </a:rPr>
              <a:t>How and why are children with CCHS monitored?</a:t>
            </a:r>
          </a:p>
        </p:txBody>
      </p:sp>
      <p:sp>
        <p:nvSpPr>
          <p:cNvPr id="12" name="Isosceles Triangle 11">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6" name="Content Placeholder 2">
            <a:extLst>
              <a:ext uri="{FF2B5EF4-FFF2-40B4-BE49-F238E27FC236}">
                <a16:creationId xmlns:a16="http://schemas.microsoft.com/office/drawing/2014/main" id="{93298390-8E31-4D09-B91F-3D0890600BBD}"/>
              </a:ext>
            </a:extLst>
          </p:cNvPr>
          <p:cNvGraphicFramePr>
            <a:graphicFrameLocks noGrp="1"/>
          </p:cNvGraphicFramePr>
          <p:nvPr>
            <p:ph idx="1"/>
            <p:extLst>
              <p:ext uri="{D42A27DB-BD31-4B8C-83A1-F6EECF244321}">
                <p14:modId xmlns:p14="http://schemas.microsoft.com/office/powerpoint/2010/main" val="437699733"/>
              </p:ext>
            </p:extLst>
          </p:nvPr>
        </p:nvGraphicFramePr>
        <p:xfrm>
          <a:off x="1286933" y="1948543"/>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Footer Placeholder 6">
            <a:extLst>
              <a:ext uri="{FF2B5EF4-FFF2-40B4-BE49-F238E27FC236}">
                <a16:creationId xmlns:a16="http://schemas.microsoft.com/office/drawing/2014/main" id="{E5EF658F-1E9D-4563-9B53-DB462865FD81}"/>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extLst>
      <p:ext uri="{BB962C8B-B14F-4D97-AF65-F5344CB8AC3E}">
        <p14:creationId xmlns:p14="http://schemas.microsoft.com/office/powerpoint/2010/main" val="2198762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45B71F80-1F92-4074-84D9-16A062B21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6930D081-FD11-4438-8C19-C05C7F9AB0A7}"/>
              </a:ext>
            </a:extLst>
          </p:cNvPr>
          <p:cNvSpPr>
            <a:spLocks noGrp="1"/>
          </p:cNvSpPr>
          <p:nvPr>
            <p:ph type="title"/>
          </p:nvPr>
        </p:nvSpPr>
        <p:spPr>
          <a:xfrm>
            <a:off x="1286933" y="609600"/>
            <a:ext cx="10197494" cy="1099457"/>
          </a:xfrm>
        </p:spPr>
        <p:txBody>
          <a:bodyPr>
            <a:normAutofit/>
          </a:bodyPr>
          <a:lstStyle/>
          <a:p>
            <a:pPr>
              <a:defRPr/>
            </a:pPr>
            <a:r>
              <a:rPr lang="en-GB" dirty="0">
                <a:latin typeface="Arial" panose="020B0604020202020204" pitchFamily="34" charset="0"/>
                <a:cs typeface="Arial" panose="020B0604020202020204" pitchFamily="34" charset="0"/>
              </a:rPr>
              <a:t>Carbon Dioxide Monitoring (C02)</a:t>
            </a:r>
          </a:p>
        </p:txBody>
      </p:sp>
      <p:sp>
        <p:nvSpPr>
          <p:cNvPr id="74" name="Isosceles Triangle 73">
            <a:extLst>
              <a:ext uri="{FF2B5EF4-FFF2-40B4-BE49-F238E27FC236}">
                <a16:creationId xmlns:a16="http://schemas.microsoft.com/office/drawing/2014/main" id="{7209C9DA-6E0D-46D9-8275-C52222D8C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76" name="Isosceles Triangle 75">
            <a:extLst>
              <a:ext uri="{FF2B5EF4-FFF2-40B4-BE49-F238E27FC236}">
                <a16:creationId xmlns:a16="http://schemas.microsoft.com/office/drawing/2014/main" id="{3EB57A4D-E0D0-46DA-B339-F24CA46FA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17412" name="Content Placeholder 1">
            <a:extLst>
              <a:ext uri="{FF2B5EF4-FFF2-40B4-BE49-F238E27FC236}">
                <a16:creationId xmlns:a16="http://schemas.microsoft.com/office/drawing/2014/main" id="{BC54FAF2-D00D-4B48-9B16-B1EDB683897D}"/>
              </a:ext>
            </a:extLst>
          </p:cNvPr>
          <p:cNvGraphicFramePr>
            <a:graphicFrameLocks noGrp="1"/>
          </p:cNvGraphicFramePr>
          <p:nvPr>
            <p:ph idx="1"/>
            <p:extLst>
              <p:ext uri="{D42A27DB-BD31-4B8C-83A1-F6EECF244321}">
                <p14:modId xmlns:p14="http://schemas.microsoft.com/office/powerpoint/2010/main" val="1073430077"/>
              </p:ext>
            </p:extLst>
          </p:nvPr>
        </p:nvGraphicFramePr>
        <p:xfrm>
          <a:off x="279400" y="933241"/>
          <a:ext cx="11633200" cy="56661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Footer Placeholder 6">
            <a:extLst>
              <a:ext uri="{FF2B5EF4-FFF2-40B4-BE49-F238E27FC236}">
                <a16:creationId xmlns:a16="http://schemas.microsoft.com/office/drawing/2014/main" id="{084A1B0F-487C-42D7-A518-13A619A7C7A3}"/>
              </a:ext>
            </a:extLst>
          </p:cNvPr>
          <p:cNvSpPr>
            <a:spLocks noGrp="1"/>
          </p:cNvSpPr>
          <p:nvPr/>
        </p:nvSpPr>
        <p:spPr>
          <a:xfrm>
            <a:off x="677334" y="6156192"/>
            <a:ext cx="6297612" cy="365125"/>
          </a:xfrm>
          <a:prstGeom prst="rect">
            <a:avLst/>
          </a:prstGeom>
        </p:spPr>
        <p:txBody>
          <a:bodyPr vert="horz" lIns="91440" tIns="45720" rIns="91440" bIns="45720" rtlCol="0" anchor="ctr">
            <a:noAutofit/>
          </a:bodyPr>
          <a:lstStyle>
            <a:defPPr>
              <a:defRPr lang="en-US"/>
            </a:defPPr>
            <a:lvl1pPr marL="0" algn="l"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b="1" kern="1200" dirty="0">
                <a:solidFill>
                  <a:schemeClr val="accent2"/>
                </a:solidFill>
                <a:latin typeface="Arial" panose="020B0604020202020204" pitchFamily="34" charset="0"/>
                <a:cs typeface="Arial" panose="020B0604020202020204" pitchFamily="34" charset="0"/>
              </a:rPr>
              <a:t>EMNODN Learning Library</a:t>
            </a:r>
          </a:p>
          <a:p>
            <a:r>
              <a:rPr lang="en-US" sz="1000" kern="1200" dirty="0">
                <a:solidFill>
                  <a:schemeClr val="accent2"/>
                </a:solidFill>
                <a:latin typeface="Arial" panose="020B0604020202020204" pitchFamily="34" charset="0"/>
                <a:cs typeface="Arial" panose="020B0604020202020204" pitchFamily="34" charset="0"/>
              </a:rPr>
              <a:t>Content provided by Rachel Cook, University Hospitals of Derby &amp; Burton</a:t>
            </a:r>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894</Words>
  <Application>Microsoft Office PowerPoint</Application>
  <PresentationFormat>Widescreen</PresentationFormat>
  <Paragraphs>84</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Trebuchet MS</vt:lpstr>
      <vt:lpstr>Wingdings</vt:lpstr>
      <vt:lpstr>Wingdings 3</vt:lpstr>
      <vt:lpstr>Facet</vt:lpstr>
      <vt:lpstr>Learning Library</vt:lpstr>
      <vt:lpstr>What is CCHS? </vt:lpstr>
      <vt:lpstr>Normal Breathing</vt:lpstr>
      <vt:lpstr>What happens to children with CCHS when asleep? </vt:lpstr>
      <vt:lpstr>How common is CCHS?</vt:lpstr>
      <vt:lpstr>How is CCHS treated? </vt:lpstr>
      <vt:lpstr>Recognising a gradual deterioration in respiratory condition or respiratory distress</vt:lpstr>
      <vt:lpstr>How and why are children with CCHS monitored?</vt:lpstr>
      <vt:lpstr>Carbon Dioxide Monitoring (C02)</vt:lpstr>
      <vt:lpstr>What is the long term outlook for children with CCHS? </vt:lpstr>
      <vt:lpstr>Where can I access more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Library</dc:title>
  <dc:creator>HILL, Linsay (NORTHAMPTON GENERAL HOSPITAL NHS TRUST)</dc:creator>
  <cp:lastModifiedBy>HILL, Linsay (NORTHAMPTON GENERAL HOSPITAL NHS TRUST)</cp:lastModifiedBy>
  <cp:revision>5</cp:revision>
  <dcterms:created xsi:type="dcterms:W3CDTF">2021-04-06T15:01:00Z</dcterms:created>
  <dcterms:modified xsi:type="dcterms:W3CDTF">2021-04-22T14:31:31Z</dcterms:modified>
</cp:coreProperties>
</file>